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7"/>
  </p:notesMasterIdLst>
  <p:handoutMasterIdLst>
    <p:handoutMasterId r:id="rId58"/>
  </p:handoutMasterIdLst>
  <p:sldIdLst>
    <p:sldId id="300" r:id="rId2"/>
    <p:sldId id="382" r:id="rId3"/>
    <p:sldId id="430" r:id="rId4"/>
    <p:sldId id="436" r:id="rId5"/>
    <p:sldId id="435" r:id="rId6"/>
    <p:sldId id="434" r:id="rId7"/>
    <p:sldId id="437" r:id="rId8"/>
    <p:sldId id="410" r:id="rId9"/>
    <p:sldId id="440" r:id="rId10"/>
    <p:sldId id="441" r:id="rId11"/>
    <p:sldId id="444" r:id="rId12"/>
    <p:sldId id="446" r:id="rId13"/>
    <p:sldId id="442" r:id="rId14"/>
    <p:sldId id="420" r:id="rId15"/>
    <p:sldId id="486" r:id="rId16"/>
    <p:sldId id="485" r:id="rId17"/>
    <p:sldId id="487" r:id="rId18"/>
    <p:sldId id="393" r:id="rId19"/>
    <p:sldId id="450" r:id="rId20"/>
    <p:sldId id="449" r:id="rId21"/>
    <p:sldId id="448" r:id="rId22"/>
    <p:sldId id="447" r:id="rId23"/>
    <p:sldId id="514" r:id="rId24"/>
    <p:sldId id="367" r:id="rId25"/>
    <p:sldId id="515" r:id="rId26"/>
    <p:sldId id="513" r:id="rId27"/>
    <p:sldId id="464" r:id="rId28"/>
    <p:sldId id="465" r:id="rId29"/>
    <p:sldId id="463" r:id="rId30"/>
    <p:sldId id="462" r:id="rId31"/>
    <p:sldId id="466" r:id="rId32"/>
    <p:sldId id="467" r:id="rId33"/>
    <p:sldId id="414" r:id="rId34"/>
    <p:sldId id="470" r:id="rId35"/>
    <p:sldId id="468" r:id="rId36"/>
    <p:sldId id="471" r:id="rId37"/>
    <p:sldId id="516" r:id="rId38"/>
    <p:sldId id="413" r:id="rId39"/>
    <p:sldId id="453" r:id="rId40"/>
    <p:sldId id="452" r:id="rId41"/>
    <p:sldId id="455" r:id="rId42"/>
    <p:sldId id="495" r:id="rId43"/>
    <p:sldId id="498" r:id="rId44"/>
    <p:sldId id="499" r:id="rId45"/>
    <p:sldId id="500" r:id="rId46"/>
    <p:sldId id="497" r:id="rId47"/>
    <p:sldId id="457" r:id="rId48"/>
    <p:sldId id="503" r:id="rId49"/>
    <p:sldId id="459" r:id="rId50"/>
    <p:sldId id="461" r:id="rId51"/>
    <p:sldId id="502" r:id="rId52"/>
    <p:sldId id="504" r:id="rId53"/>
    <p:sldId id="507" r:id="rId54"/>
    <p:sldId id="512" r:id="rId55"/>
    <p:sldId id="451" r:id="rId56"/>
  </p:sldIdLst>
  <p:sldSz cx="9144000" cy="6858000" type="screen4x3"/>
  <p:notesSz cx="6858000" cy="94456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9966"/>
    <a:srgbClr val="6666FF"/>
    <a:srgbClr val="800080"/>
    <a:srgbClr val="CC3300"/>
    <a:srgbClr val="99CC00"/>
    <a:srgbClr val="CCCC00"/>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88084" autoAdjust="0"/>
  </p:normalViewPr>
  <p:slideViewPr>
    <p:cSldViewPr>
      <p:cViewPr>
        <p:scale>
          <a:sx n="66" d="100"/>
          <a:sy n="66" d="100"/>
        </p:scale>
        <p:origin x="-1350" y="-10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1416" y="-90"/>
      </p:cViewPr>
      <p:guideLst>
        <p:guide orient="horz" pos="2975"/>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3-03T23:18:29.162" idx="1">
    <p:pos x="10" y="10"/>
    <p:text>gfdshfgds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7228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72281"/>
          </a:xfrm>
          <a:prstGeom prst="rect">
            <a:avLst/>
          </a:prstGeom>
        </p:spPr>
        <p:txBody>
          <a:bodyPr vert="horz" lIns="91440" tIns="45720" rIns="91440" bIns="45720" rtlCol="0"/>
          <a:lstStyle>
            <a:lvl1pPr algn="r">
              <a:defRPr sz="1200"/>
            </a:lvl1pPr>
          </a:lstStyle>
          <a:p>
            <a:fld id="{75964920-77AF-48AD-BE96-681FFDF4082B}" type="datetimeFigureOut">
              <a:rPr lang="de-DE" smtClean="0"/>
              <a:pPr/>
              <a:t>29.03.2013</a:t>
            </a:fld>
            <a:endParaRPr lang="de-DE" dirty="0"/>
          </a:p>
        </p:txBody>
      </p:sp>
      <p:sp>
        <p:nvSpPr>
          <p:cNvPr id="4" name="Fußzeilenplatzhalter 3"/>
          <p:cNvSpPr>
            <a:spLocks noGrp="1"/>
          </p:cNvSpPr>
          <p:nvPr>
            <p:ph type="ftr" sz="quarter" idx="2"/>
          </p:nvPr>
        </p:nvSpPr>
        <p:spPr>
          <a:xfrm>
            <a:off x="0" y="8971705"/>
            <a:ext cx="2971800" cy="472281"/>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971705"/>
            <a:ext cx="2971800" cy="472281"/>
          </a:xfrm>
          <a:prstGeom prst="rect">
            <a:avLst/>
          </a:prstGeom>
        </p:spPr>
        <p:txBody>
          <a:bodyPr vert="horz" lIns="91440" tIns="45720" rIns="91440" bIns="45720" rtlCol="0" anchor="b"/>
          <a:lstStyle>
            <a:lvl1pPr algn="r">
              <a:defRPr sz="1200"/>
            </a:lvl1pPr>
          </a:lstStyle>
          <a:p>
            <a:fld id="{A2788963-5CCC-4AA0-80D9-E5A38CEAEC9E}" type="slidenum">
              <a:rPr lang="de-DE" smtClean="0"/>
              <a:pPr/>
              <a:t>‹Nr.›</a:t>
            </a:fld>
            <a:endParaRPr lang="de-DE" dirty="0"/>
          </a:p>
        </p:txBody>
      </p:sp>
    </p:spTree>
    <p:extLst>
      <p:ext uri="{BB962C8B-B14F-4D97-AF65-F5344CB8AC3E}">
        <p14:creationId xmlns:p14="http://schemas.microsoft.com/office/powerpoint/2010/main" xmlns="" val="929955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7228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72281"/>
          </a:xfrm>
          <a:prstGeom prst="rect">
            <a:avLst/>
          </a:prstGeom>
        </p:spPr>
        <p:txBody>
          <a:bodyPr vert="horz" lIns="91440" tIns="45720" rIns="91440" bIns="45720" rtlCol="0"/>
          <a:lstStyle>
            <a:lvl1pPr algn="r">
              <a:defRPr sz="1200"/>
            </a:lvl1pPr>
          </a:lstStyle>
          <a:p>
            <a:fld id="{D61656DD-B407-432D-A994-A8F85C7DC417}" type="datetimeFigureOut">
              <a:rPr lang="de-DE" smtClean="0"/>
              <a:pPr/>
              <a:t>29.03.2013</a:t>
            </a:fld>
            <a:endParaRPr lang="de-DE" dirty="0"/>
          </a:p>
        </p:txBody>
      </p:sp>
      <p:sp>
        <p:nvSpPr>
          <p:cNvPr id="4" name="Folienbildplatzhalter 3"/>
          <p:cNvSpPr>
            <a:spLocks noGrp="1" noRot="1" noChangeAspect="1"/>
          </p:cNvSpPr>
          <p:nvPr>
            <p:ph type="sldImg" idx="2"/>
          </p:nvPr>
        </p:nvSpPr>
        <p:spPr>
          <a:xfrm>
            <a:off x="1068388" y="708025"/>
            <a:ext cx="4721225" cy="354171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86672"/>
            <a:ext cx="5486400" cy="4250531"/>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971705"/>
            <a:ext cx="2971800" cy="472281"/>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971705"/>
            <a:ext cx="2971800" cy="472281"/>
          </a:xfrm>
          <a:prstGeom prst="rect">
            <a:avLst/>
          </a:prstGeom>
        </p:spPr>
        <p:txBody>
          <a:bodyPr vert="horz" lIns="91440" tIns="45720" rIns="91440" bIns="45720" rtlCol="0" anchor="b"/>
          <a:lstStyle>
            <a:lvl1pPr algn="r">
              <a:defRPr sz="1200"/>
            </a:lvl1pPr>
          </a:lstStyle>
          <a:p>
            <a:fld id="{8EEB018D-375A-4E5C-B831-CFBE0D8F3209}" type="slidenum">
              <a:rPr lang="de-DE" smtClean="0"/>
              <a:pPr/>
              <a:t>‹Nr.›</a:t>
            </a:fld>
            <a:endParaRPr lang="de-DE" dirty="0"/>
          </a:p>
        </p:txBody>
      </p:sp>
    </p:spTree>
    <p:extLst>
      <p:ext uri="{BB962C8B-B14F-4D97-AF65-F5344CB8AC3E}">
        <p14:creationId xmlns:p14="http://schemas.microsoft.com/office/powerpoint/2010/main" xmlns="" val="8147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-nicht mitschreiben.</a:t>
            </a:r>
          </a:p>
          <a:p>
            <a:r>
              <a:rPr lang="de-DE" dirty="0" smtClean="0"/>
              <a:t>-Der Vortrag </a:t>
            </a:r>
            <a:r>
              <a:rPr lang="de-DE" baseline="0" dirty="0" smtClean="0"/>
              <a:t>ist als Überblick zu verstehen. Wir werden uns in der nächsten Zeit mit den im Vortrag  genannten Punkten eingehender      beschäftigen. </a:t>
            </a:r>
          </a:p>
          <a:p>
            <a:r>
              <a:rPr lang="de-DE" baseline="0" dirty="0" smtClean="0"/>
              <a:t>-Die wichtigen Folien der Präsentation kann ich ausdrucken und Euch zur Verfügung stellen.</a:t>
            </a:r>
          </a:p>
          <a:p>
            <a:endParaRPr lang="de-DE" baseline="0" dirty="0" smtClean="0"/>
          </a:p>
        </p:txBody>
      </p:sp>
      <p:sp>
        <p:nvSpPr>
          <p:cNvPr id="4" name="Foliennummernplatzhalter 3"/>
          <p:cNvSpPr>
            <a:spLocks noGrp="1"/>
          </p:cNvSpPr>
          <p:nvPr>
            <p:ph type="sldNum" sz="quarter" idx="10"/>
          </p:nvPr>
        </p:nvSpPr>
        <p:spPr/>
        <p:txBody>
          <a:bodyPr/>
          <a:lstStyle/>
          <a:p>
            <a:fld id="{8EEB018D-375A-4E5C-B831-CFBE0D8F3209}"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23</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24</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25</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26</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ICM  (International Council</a:t>
            </a:r>
            <a:r>
              <a:rPr lang="de-DE" baseline="0" dirty="0" smtClean="0"/>
              <a:t> Meeting, Internationale Ratstagung) </a:t>
            </a:r>
            <a:r>
              <a:rPr lang="de-DE" dirty="0" smtClean="0"/>
              <a:t>= Versammlung der ehrenamtlichen Delegierten der Sektionen</a:t>
            </a:r>
            <a:br>
              <a:rPr lang="de-DE" dirty="0" smtClean="0"/>
            </a:br>
            <a:r>
              <a:rPr lang="de-DE" dirty="0" smtClean="0"/>
              <a:t>findet</a:t>
            </a:r>
            <a:r>
              <a:rPr lang="de-DE" baseline="0" dirty="0" smtClean="0"/>
              <a:t> jedes 2 Jahr statt. Immer in einer anderen Stadt der Welt. Dieses Jahr in Berlin.</a:t>
            </a:r>
            <a:br>
              <a:rPr lang="de-DE" baseline="0" dirty="0" smtClean="0"/>
            </a:br>
            <a:r>
              <a:rPr lang="de-DE" i="0" baseline="0" dirty="0" smtClean="0"/>
              <a:t>-Legt die Menschenrechtsthemen fest die in den nächsten Jahren schwerpunktmäßig bearbeitet werden sollen.</a:t>
            </a:r>
            <a:br>
              <a:rPr lang="de-DE" i="0" baseline="0" dirty="0" smtClean="0"/>
            </a:br>
            <a:r>
              <a:rPr lang="de-DE" i="0" baseline="0" dirty="0" smtClean="0"/>
              <a:t>-Derzeit aktuelles Thema für ICM ist z.B. Aufbau von Sektionen, Strukturen in Ländern in denen Amnesty noch nicht so präsent ist.</a:t>
            </a:r>
            <a:endParaRPr lang="de-DE" i="0" dirty="0" smtClean="0"/>
          </a:p>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27</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-IEC (</a:t>
            </a:r>
            <a:r>
              <a:rPr lang="de-DE" b="0" dirty="0" smtClean="0"/>
              <a:t>International Executive </a:t>
            </a:r>
            <a:r>
              <a:rPr lang="de-DE" b="0" i="0" dirty="0" smtClean="0"/>
              <a:t>Committee, Ehrenamtlicher </a:t>
            </a:r>
            <a:r>
              <a:rPr lang="de-DE" i="0" dirty="0" smtClean="0"/>
              <a:t>Internationaler</a:t>
            </a:r>
            <a:r>
              <a:rPr lang="de-DE" i="0" baseline="0" dirty="0" smtClean="0"/>
              <a:t> Vorstand) wird vom ICM gewählt und durch Beschlüsse beauftragt.</a:t>
            </a:r>
            <a:br>
              <a:rPr lang="de-DE" i="0" baseline="0" dirty="0" smtClean="0"/>
            </a:br>
            <a:endParaRPr lang="de-DE" i="0"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28</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JV=(Mitgliederversammlung der deutschen Sektion) findet jährlich an Pfingsten statt.</a:t>
            </a:r>
            <a:r>
              <a:rPr lang="de-DE" baseline="0" dirty="0" smtClean="0"/>
              <a:t> Letztes Jahr in Ulm, dieses Jahr in Bochum.</a:t>
            </a:r>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33</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42</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43</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44</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45</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46</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47</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55</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UN – Resolution vom</a:t>
            </a:r>
            <a:r>
              <a:rPr lang="de-DE" baseline="0" dirty="0" smtClean="0"/>
              <a:t> 10.12.1948 mit 30 Artikeln</a:t>
            </a:r>
            <a:br>
              <a:rPr lang="de-DE" baseline="0" dirty="0" smtClean="0"/>
            </a:br>
            <a:r>
              <a:rPr lang="de-DE" baseline="0" dirty="0" smtClean="0"/>
              <a:t>Überblick über die Menschenrechte, die Menschenrechte können mit 30 Artikeln nicht abschließend geregelt werden</a:t>
            </a:r>
          </a:p>
          <a:p>
            <a:r>
              <a:rPr lang="de-DE" dirty="0" smtClean="0"/>
              <a:t>Nicht Verbindlich nur Absichtserklärung</a:t>
            </a:r>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8</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18</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19</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20</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21</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EEB018D-375A-4E5C-B831-CFBE0D8F3209}" type="slidenum">
              <a:rPr lang="de-DE" smtClean="0"/>
              <a:pPr/>
              <a:t>22</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tangle 14"/>
          <p:cNvSpPr>
            <a:spLocks noChangeArrowheads="1"/>
          </p:cNvSpPr>
          <p:nvPr userDrawn="1"/>
        </p:nvSpPr>
        <p:spPr bwMode="auto">
          <a:xfrm>
            <a:off x="900113" y="3141663"/>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de-DE" sz="2400" dirty="0">
              <a:latin typeface="Times New Roman" pitchFamily="18" charset="0"/>
            </a:endParaRPr>
          </a:p>
        </p:txBody>
      </p:sp>
      <p:sp>
        <p:nvSpPr>
          <p:cNvPr id="5" name="Rectangle 15"/>
          <p:cNvSpPr>
            <a:spLocks noChangeArrowheads="1"/>
          </p:cNvSpPr>
          <p:nvPr userDrawn="1"/>
        </p:nvSpPr>
        <p:spPr bwMode="auto">
          <a:xfrm>
            <a:off x="900113" y="1341438"/>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de-DE" sz="2400" dirty="0">
              <a:latin typeface="Times New Roman" pitchFamily="18" charset="0"/>
            </a:endParaRPr>
          </a:p>
        </p:txBody>
      </p:sp>
      <p:pic>
        <p:nvPicPr>
          <p:cNvPr id="6" name="Picture 19"/>
          <p:cNvPicPr>
            <a:picLocks noChangeAspect="1" noChangeArrowheads="1"/>
          </p:cNvPicPr>
          <p:nvPr userDrawn="1"/>
        </p:nvPicPr>
        <p:blipFill>
          <a:blip r:embed="rId2" cstate="print"/>
          <a:srcRect/>
          <a:stretch>
            <a:fillRect/>
          </a:stretch>
        </p:blipFill>
        <p:spPr bwMode="auto">
          <a:xfrm>
            <a:off x="857250" y="285750"/>
            <a:ext cx="7215188" cy="928688"/>
          </a:xfrm>
          <a:prstGeom prst="rect">
            <a:avLst/>
          </a:prstGeom>
          <a:noFill/>
          <a:ln w="9525">
            <a:noFill/>
            <a:miter lim="800000"/>
            <a:headEnd/>
            <a:tailEnd/>
          </a:ln>
        </p:spPr>
      </p:pic>
      <p:pic>
        <p:nvPicPr>
          <p:cNvPr id="7" name="Picture 20"/>
          <p:cNvPicPr>
            <a:picLocks noChangeAspect="1" noChangeArrowheads="1"/>
          </p:cNvPicPr>
          <p:nvPr userDrawn="1"/>
        </p:nvPicPr>
        <p:blipFill>
          <a:blip r:embed="rId3" cstate="print"/>
          <a:srcRect/>
          <a:stretch>
            <a:fillRect/>
          </a:stretch>
        </p:blipFill>
        <p:spPr bwMode="auto">
          <a:xfrm>
            <a:off x="6500813" y="6086475"/>
            <a:ext cx="1905000" cy="771525"/>
          </a:xfrm>
          <a:prstGeom prst="rect">
            <a:avLst/>
          </a:prstGeom>
          <a:noFill/>
          <a:ln w="9525">
            <a:noFill/>
            <a:miter lim="800000"/>
            <a:headEnd/>
            <a:tailEnd/>
          </a:ln>
        </p:spPr>
      </p:pic>
      <p:sp>
        <p:nvSpPr>
          <p:cNvPr id="88070" name="Rectangle 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de-DE"/>
              <a:t>Formatvorlage des Untertitelmasters durch Klicken bearbeiten</a:t>
            </a:r>
          </a:p>
        </p:txBody>
      </p:sp>
      <p:sp>
        <p:nvSpPr>
          <p:cNvPr id="88069" name="Rectangle 5"/>
          <p:cNvSpPr>
            <a:spLocks noGrp="1" noChangeArrowheads="1"/>
          </p:cNvSpPr>
          <p:nvPr>
            <p:ph type="ctrTitle"/>
          </p:nvPr>
        </p:nvSpPr>
        <p:spPr>
          <a:xfrm>
            <a:off x="838200" y="1443038"/>
            <a:ext cx="7086600" cy="1600200"/>
          </a:xfrm>
        </p:spPr>
        <p:txBody>
          <a:bodyPr anchor="ctr"/>
          <a:lstStyle>
            <a:lvl1pPr>
              <a:defRPr/>
            </a:lvl1pPr>
          </a:lstStyle>
          <a:p>
            <a:r>
              <a:rPr lang="de-DE"/>
              <a:t>Titelmasterformat durch Klicken bearbeiten</a:t>
            </a:r>
          </a:p>
        </p:txBody>
      </p:sp>
      <p:sp>
        <p:nvSpPr>
          <p:cNvPr id="8" name="Rectangle 7"/>
          <p:cNvSpPr>
            <a:spLocks noGrp="1" noChangeArrowheads="1"/>
          </p:cNvSpPr>
          <p:nvPr>
            <p:ph type="dt" sz="half" idx="10"/>
          </p:nvPr>
        </p:nvSpPr>
        <p:spPr>
          <a:xfrm>
            <a:off x="685800" y="6248400"/>
            <a:ext cx="1905000" cy="457200"/>
          </a:xfrm>
        </p:spPr>
        <p:txBody>
          <a:bodyPr/>
          <a:lstStyle>
            <a:lvl1pPr>
              <a:defRPr dirty="0" smtClean="0"/>
            </a:lvl1pPr>
          </a:lstStyle>
          <a:p>
            <a:pPr>
              <a:defRPr/>
            </a:pPr>
            <a:endParaRPr lang="de-DE" dirty="0"/>
          </a:p>
        </p:txBody>
      </p:sp>
      <p:sp>
        <p:nvSpPr>
          <p:cNvPr id="9" name="Rectangle 8"/>
          <p:cNvSpPr>
            <a:spLocks noGrp="1" noChangeArrowheads="1"/>
          </p:cNvSpPr>
          <p:nvPr>
            <p:ph type="ftr" sz="quarter" idx="11"/>
          </p:nvPr>
        </p:nvSpPr>
        <p:spPr>
          <a:xfrm>
            <a:off x="3124200" y="6248400"/>
            <a:ext cx="2895600" cy="457200"/>
          </a:xfrm>
        </p:spPr>
        <p:txBody>
          <a:bodyPr/>
          <a:lstStyle>
            <a:lvl1pPr>
              <a:defRPr/>
            </a:lvl1pPr>
          </a:lstStyle>
          <a:p>
            <a:pPr>
              <a:defRPr/>
            </a:pPr>
            <a:r>
              <a:rPr lang="de-DE" dirty="0" smtClean="0"/>
              <a:t>Die Aufgaben, die Arbeitsweise und die Struktur von Amnesty International</a:t>
            </a:r>
            <a:endParaRPr lang="de-DE" dirty="0"/>
          </a:p>
        </p:txBody>
      </p:sp>
      <p:sp>
        <p:nvSpPr>
          <p:cNvPr id="10" name="Rectangle 9"/>
          <p:cNvSpPr>
            <a:spLocks noGrp="1" noChangeArrowheads="1"/>
          </p:cNvSpPr>
          <p:nvPr>
            <p:ph type="sldNum" sz="quarter" idx="12"/>
          </p:nvPr>
        </p:nvSpPr>
        <p:spPr>
          <a:xfrm>
            <a:off x="6553200" y="6248400"/>
            <a:ext cx="1905000" cy="457200"/>
          </a:xfrm>
        </p:spPr>
        <p:txBody>
          <a:bodyPr/>
          <a:lstStyle>
            <a:lvl1pPr>
              <a:defRPr/>
            </a:lvl1pPr>
          </a:lstStyle>
          <a:p>
            <a:pPr>
              <a:defRPr/>
            </a:pPr>
            <a:fld id="{9A6B8156-4310-4222-86E6-93CC2A19059C}" type="slidenum">
              <a:rPr lang="de-DE"/>
              <a:pPr>
                <a:defRPr/>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dirty="0" smtClean="0"/>
              <a:t>Die Aufgaben, die Arbeitsweise und die Struktur von Amnesty International</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4B07A0A4-F19F-4EF3-AD45-24AEFD8D2F83}"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3375" y="260350"/>
            <a:ext cx="1927225" cy="58356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00113" y="260350"/>
            <a:ext cx="5630862" cy="58356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dirty="0" smtClean="0"/>
              <a:t>Die Aufgaben, die Arbeitsweise und die Struktur von Amnesty International</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D575BF67-63BD-4E24-A12E-E18E0AA64111}"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00113" y="260350"/>
            <a:ext cx="7158037" cy="863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49325" y="1268413"/>
            <a:ext cx="3754438" cy="48275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56163" y="1268413"/>
            <a:ext cx="3754437" cy="48275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pPr>
              <a:defRPr/>
            </a:pPr>
            <a:endParaRPr lang="de-DE" dirty="0"/>
          </a:p>
        </p:txBody>
      </p:sp>
      <p:sp>
        <p:nvSpPr>
          <p:cNvPr id="6" name="Fußzeilenplatzhalter 5"/>
          <p:cNvSpPr>
            <a:spLocks noGrp="1"/>
          </p:cNvSpPr>
          <p:nvPr>
            <p:ph type="ftr" sz="quarter" idx="11"/>
          </p:nvPr>
        </p:nvSpPr>
        <p:spPr/>
        <p:txBody>
          <a:bodyPr/>
          <a:lstStyle>
            <a:lvl1pPr>
              <a:defRPr/>
            </a:lvl1pPr>
          </a:lstStyle>
          <a:p>
            <a:pPr>
              <a:defRPr/>
            </a:pPr>
            <a:r>
              <a:rPr lang="de-DE" dirty="0" smtClean="0"/>
              <a:t>Die Aufgaben, die Arbeitsweise und die Struktur von Amnesty International</a:t>
            </a:r>
            <a:endParaRPr lang="de-DE" dirty="0"/>
          </a:p>
        </p:txBody>
      </p:sp>
      <p:sp>
        <p:nvSpPr>
          <p:cNvPr id="7" name="Foliennummernplatzhalter 6"/>
          <p:cNvSpPr>
            <a:spLocks noGrp="1"/>
          </p:cNvSpPr>
          <p:nvPr>
            <p:ph type="sldNum" sz="quarter" idx="12"/>
          </p:nvPr>
        </p:nvSpPr>
        <p:spPr/>
        <p:txBody>
          <a:bodyPr/>
          <a:lstStyle>
            <a:lvl1pPr>
              <a:defRPr/>
            </a:lvl1pPr>
          </a:lstStyle>
          <a:p>
            <a:pPr>
              <a:defRPr/>
            </a:pPr>
            <a:fld id="{2BAB5C10-1E43-4F74-B0E0-34EA33625F6F}" type="slidenum">
              <a:rPr lang="de-DE"/>
              <a:pPr>
                <a:defRPr/>
              </a:pPr>
              <a:t>‹Nr.›</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00113" y="260350"/>
            <a:ext cx="7158037" cy="863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49325" y="1268413"/>
            <a:ext cx="3754438" cy="48275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856163" y="1268413"/>
            <a:ext cx="3754437" cy="2336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856163" y="3757613"/>
            <a:ext cx="3754437" cy="23383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p:txBody>
          <a:bodyPr/>
          <a:lstStyle>
            <a:lvl1pPr>
              <a:defRPr/>
            </a:lvl1pPr>
          </a:lstStyle>
          <a:p>
            <a:pPr>
              <a:defRPr/>
            </a:pPr>
            <a:endParaRPr lang="de-DE" dirty="0"/>
          </a:p>
        </p:txBody>
      </p:sp>
      <p:sp>
        <p:nvSpPr>
          <p:cNvPr id="7" name="Fußzeilenplatzhalter 6"/>
          <p:cNvSpPr>
            <a:spLocks noGrp="1"/>
          </p:cNvSpPr>
          <p:nvPr>
            <p:ph type="ftr" sz="quarter" idx="11"/>
          </p:nvPr>
        </p:nvSpPr>
        <p:spPr/>
        <p:txBody>
          <a:bodyPr/>
          <a:lstStyle>
            <a:lvl1pPr>
              <a:defRPr/>
            </a:lvl1pPr>
          </a:lstStyle>
          <a:p>
            <a:pPr>
              <a:defRPr/>
            </a:pPr>
            <a:r>
              <a:rPr lang="de-DE" dirty="0" smtClean="0"/>
              <a:t>Die Aufgaben, die Arbeitsweise und die Struktur von Amnesty International</a:t>
            </a:r>
            <a:endParaRPr lang="de-DE" dirty="0"/>
          </a:p>
        </p:txBody>
      </p:sp>
      <p:sp>
        <p:nvSpPr>
          <p:cNvPr id="8" name="Foliennummernplatzhalter 7"/>
          <p:cNvSpPr>
            <a:spLocks noGrp="1"/>
          </p:cNvSpPr>
          <p:nvPr>
            <p:ph type="sldNum" sz="quarter" idx="12"/>
          </p:nvPr>
        </p:nvSpPr>
        <p:spPr/>
        <p:txBody>
          <a:bodyPr/>
          <a:lstStyle>
            <a:lvl1pPr>
              <a:defRPr/>
            </a:lvl1pPr>
          </a:lstStyle>
          <a:p>
            <a:pPr>
              <a:defRPr/>
            </a:pPr>
            <a:fld id="{9181AE87-F486-4E37-BD08-DEA677A97659}"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dirty="0" smtClean="0"/>
            </a:lvl1pPr>
          </a:lstStyle>
          <a:p>
            <a:pPr>
              <a:defRPr/>
            </a:pPr>
            <a:endParaRPr lang="de-DE" dirty="0"/>
          </a:p>
        </p:txBody>
      </p:sp>
      <p:sp>
        <p:nvSpPr>
          <p:cNvPr id="5" name="Fußzeilenplatzhalter 4"/>
          <p:cNvSpPr>
            <a:spLocks noGrp="1"/>
          </p:cNvSpPr>
          <p:nvPr>
            <p:ph type="ftr" sz="quarter" idx="11"/>
          </p:nvPr>
        </p:nvSpPr>
        <p:spPr/>
        <p:txBody>
          <a:bodyPr/>
          <a:lstStyle>
            <a:lvl1pPr>
              <a:defRPr dirty="0" smtClean="0"/>
            </a:lvl1pPr>
          </a:lstStyle>
          <a:p>
            <a:pPr>
              <a:defRPr/>
            </a:pPr>
            <a:r>
              <a:rPr lang="de-DE" dirty="0" smtClean="0"/>
              <a:t>Die Aufgaben, die Arbeitsweise und die Struktur von Amnesty International</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5074AF80-E29F-4118-841D-1D873258D6C6}"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dirty="0" smtClean="0"/>
              <a:t>Die Aufgaben, die Arbeitsweise und die Struktur von Amnesty International</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F0AE849A-5050-4649-B9DA-A922AA135645}"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49325" y="1268413"/>
            <a:ext cx="3754438"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56163" y="1268413"/>
            <a:ext cx="3754437"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pPr>
              <a:defRPr/>
            </a:pPr>
            <a:endParaRPr lang="de-DE" dirty="0"/>
          </a:p>
        </p:txBody>
      </p:sp>
      <p:sp>
        <p:nvSpPr>
          <p:cNvPr id="6" name="Fußzeilenplatzhalter 5"/>
          <p:cNvSpPr>
            <a:spLocks noGrp="1"/>
          </p:cNvSpPr>
          <p:nvPr>
            <p:ph type="ftr" sz="quarter" idx="11"/>
          </p:nvPr>
        </p:nvSpPr>
        <p:spPr/>
        <p:txBody>
          <a:bodyPr/>
          <a:lstStyle>
            <a:lvl1pPr>
              <a:defRPr/>
            </a:lvl1pPr>
          </a:lstStyle>
          <a:p>
            <a:pPr>
              <a:defRPr/>
            </a:pPr>
            <a:r>
              <a:rPr lang="de-DE" dirty="0" smtClean="0"/>
              <a:t>Die Aufgaben, die Arbeitsweise und die Struktur von Amnesty International</a:t>
            </a:r>
            <a:endParaRPr lang="de-DE" dirty="0"/>
          </a:p>
        </p:txBody>
      </p:sp>
      <p:sp>
        <p:nvSpPr>
          <p:cNvPr id="7" name="Foliennummernplatzhalter 6"/>
          <p:cNvSpPr>
            <a:spLocks noGrp="1"/>
          </p:cNvSpPr>
          <p:nvPr>
            <p:ph type="sldNum" sz="quarter" idx="12"/>
          </p:nvPr>
        </p:nvSpPr>
        <p:spPr/>
        <p:txBody>
          <a:bodyPr/>
          <a:lstStyle>
            <a:lvl1pPr>
              <a:defRPr/>
            </a:lvl1pPr>
          </a:lstStyle>
          <a:p>
            <a:pPr>
              <a:defRPr/>
            </a:pPr>
            <a:fld id="{434DFF44-9630-4A20-83C5-3A7AE9E5C653}"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pPr>
              <a:defRPr/>
            </a:pPr>
            <a:endParaRPr lang="de-DE" dirty="0"/>
          </a:p>
        </p:txBody>
      </p:sp>
      <p:sp>
        <p:nvSpPr>
          <p:cNvPr id="8" name="Fußzeilenplatzhalter 7"/>
          <p:cNvSpPr>
            <a:spLocks noGrp="1"/>
          </p:cNvSpPr>
          <p:nvPr>
            <p:ph type="ftr" sz="quarter" idx="11"/>
          </p:nvPr>
        </p:nvSpPr>
        <p:spPr/>
        <p:txBody>
          <a:bodyPr/>
          <a:lstStyle>
            <a:lvl1pPr>
              <a:defRPr/>
            </a:lvl1pPr>
          </a:lstStyle>
          <a:p>
            <a:pPr>
              <a:defRPr/>
            </a:pPr>
            <a:r>
              <a:rPr lang="de-DE" dirty="0" smtClean="0"/>
              <a:t>Die Aufgaben, die Arbeitsweise und die Struktur von Amnesty International</a:t>
            </a:r>
            <a:endParaRPr lang="de-DE" dirty="0"/>
          </a:p>
        </p:txBody>
      </p:sp>
      <p:sp>
        <p:nvSpPr>
          <p:cNvPr id="9" name="Foliennummernplatzhalter 8"/>
          <p:cNvSpPr>
            <a:spLocks noGrp="1"/>
          </p:cNvSpPr>
          <p:nvPr>
            <p:ph type="sldNum" sz="quarter" idx="12"/>
          </p:nvPr>
        </p:nvSpPr>
        <p:spPr/>
        <p:txBody>
          <a:bodyPr/>
          <a:lstStyle>
            <a:lvl1pPr>
              <a:defRPr/>
            </a:lvl1pPr>
          </a:lstStyle>
          <a:p>
            <a:pPr>
              <a:defRPr/>
            </a:pPr>
            <a:fld id="{75FAC9E7-333C-4E63-855B-899F2434273C}"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dirty="0" smtClean="0"/>
            </a:lvl1pPr>
          </a:lstStyle>
          <a:p>
            <a:pPr>
              <a:defRPr/>
            </a:pPr>
            <a:endParaRPr lang="de-DE" dirty="0"/>
          </a:p>
        </p:txBody>
      </p:sp>
      <p:sp>
        <p:nvSpPr>
          <p:cNvPr id="4" name="Fußzeilenplatzhalter 3"/>
          <p:cNvSpPr>
            <a:spLocks noGrp="1"/>
          </p:cNvSpPr>
          <p:nvPr>
            <p:ph type="ftr" sz="quarter" idx="11"/>
          </p:nvPr>
        </p:nvSpPr>
        <p:spPr/>
        <p:txBody>
          <a:bodyPr/>
          <a:lstStyle>
            <a:lvl1pPr>
              <a:defRPr dirty="0" smtClean="0"/>
            </a:lvl1p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lvl1pPr>
              <a:defRPr/>
            </a:lvl1pPr>
          </a:lstStyle>
          <a:p>
            <a:pPr>
              <a:defRPr/>
            </a:pPr>
            <a:fld id="{B0FA7DCB-9D84-4719-A7E1-273E943205F3}"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dirty="0" smtClean="0"/>
            </a:lvl1pPr>
          </a:lstStyle>
          <a:p>
            <a:pPr>
              <a:defRPr/>
            </a:pPr>
            <a:endParaRPr lang="de-DE" dirty="0"/>
          </a:p>
        </p:txBody>
      </p:sp>
      <p:sp>
        <p:nvSpPr>
          <p:cNvPr id="3" name="Fußzeilenplatzhalter 2"/>
          <p:cNvSpPr>
            <a:spLocks noGrp="1"/>
          </p:cNvSpPr>
          <p:nvPr>
            <p:ph type="ftr" sz="quarter" idx="11"/>
          </p:nvPr>
        </p:nvSpPr>
        <p:spPr/>
        <p:txBody>
          <a:bodyPr/>
          <a:lstStyle>
            <a:lvl1pPr>
              <a:defRPr dirty="0" smtClean="0"/>
            </a:lvl1pPr>
          </a:lstStyle>
          <a:p>
            <a:pPr>
              <a:defRPr/>
            </a:pPr>
            <a:r>
              <a:rPr lang="de-DE" dirty="0" smtClean="0"/>
              <a:t>Die Aufgaben, die Arbeitsweise und die Struktur von Amnesty International</a:t>
            </a:r>
            <a:endParaRPr lang="de-DE" dirty="0"/>
          </a:p>
        </p:txBody>
      </p:sp>
      <p:sp>
        <p:nvSpPr>
          <p:cNvPr id="4" name="Foliennummernplatzhalter 3"/>
          <p:cNvSpPr>
            <a:spLocks noGrp="1"/>
          </p:cNvSpPr>
          <p:nvPr>
            <p:ph type="sldNum" sz="quarter" idx="12"/>
          </p:nvPr>
        </p:nvSpPr>
        <p:spPr/>
        <p:txBody>
          <a:bodyPr/>
          <a:lstStyle>
            <a:lvl1pPr>
              <a:defRPr/>
            </a:lvl1pPr>
          </a:lstStyle>
          <a:p>
            <a:pPr>
              <a:defRPr/>
            </a:pPr>
            <a:fld id="{DC9549FC-787C-4908-92ED-6D4860E552D9}"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endParaRPr lang="de-DE" dirty="0"/>
          </a:p>
        </p:txBody>
      </p:sp>
      <p:sp>
        <p:nvSpPr>
          <p:cNvPr id="6" name="Fußzeilenplatzhalter 5"/>
          <p:cNvSpPr>
            <a:spLocks noGrp="1"/>
          </p:cNvSpPr>
          <p:nvPr>
            <p:ph type="ftr" sz="quarter" idx="11"/>
          </p:nvPr>
        </p:nvSpPr>
        <p:spPr/>
        <p:txBody>
          <a:bodyPr/>
          <a:lstStyle>
            <a:lvl1pPr>
              <a:defRPr/>
            </a:lvl1pPr>
          </a:lstStyle>
          <a:p>
            <a:pPr>
              <a:defRPr/>
            </a:pPr>
            <a:r>
              <a:rPr lang="de-DE" dirty="0" smtClean="0"/>
              <a:t>Die Aufgaben, die Arbeitsweise und die Struktur von Amnesty International</a:t>
            </a:r>
            <a:endParaRPr lang="de-DE" dirty="0"/>
          </a:p>
        </p:txBody>
      </p:sp>
      <p:sp>
        <p:nvSpPr>
          <p:cNvPr id="7" name="Foliennummernplatzhalter 6"/>
          <p:cNvSpPr>
            <a:spLocks noGrp="1"/>
          </p:cNvSpPr>
          <p:nvPr>
            <p:ph type="sldNum" sz="quarter" idx="12"/>
          </p:nvPr>
        </p:nvSpPr>
        <p:spPr/>
        <p:txBody>
          <a:bodyPr/>
          <a:lstStyle>
            <a:lvl1pPr>
              <a:defRPr/>
            </a:lvl1pPr>
          </a:lstStyle>
          <a:p>
            <a:pPr>
              <a:defRPr/>
            </a:pPr>
            <a:fld id="{CE90B523-AE8A-4190-8E1C-AA032417F857}"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endParaRPr lang="de-DE" dirty="0"/>
          </a:p>
        </p:txBody>
      </p:sp>
      <p:sp>
        <p:nvSpPr>
          <p:cNvPr id="6" name="Fußzeilenplatzhalter 5"/>
          <p:cNvSpPr>
            <a:spLocks noGrp="1"/>
          </p:cNvSpPr>
          <p:nvPr>
            <p:ph type="ftr" sz="quarter" idx="11"/>
          </p:nvPr>
        </p:nvSpPr>
        <p:spPr/>
        <p:txBody>
          <a:bodyPr/>
          <a:lstStyle>
            <a:lvl1pPr>
              <a:defRPr/>
            </a:lvl1pPr>
          </a:lstStyle>
          <a:p>
            <a:pPr>
              <a:defRPr/>
            </a:pPr>
            <a:r>
              <a:rPr lang="de-DE" dirty="0" smtClean="0"/>
              <a:t>Die Aufgaben, die Arbeitsweise und die Struktur von Amnesty International</a:t>
            </a:r>
            <a:endParaRPr lang="de-DE" dirty="0"/>
          </a:p>
        </p:txBody>
      </p:sp>
      <p:sp>
        <p:nvSpPr>
          <p:cNvPr id="7" name="Foliennummernplatzhalter 6"/>
          <p:cNvSpPr>
            <a:spLocks noGrp="1"/>
          </p:cNvSpPr>
          <p:nvPr>
            <p:ph type="sldNum" sz="quarter" idx="12"/>
          </p:nvPr>
        </p:nvSpPr>
        <p:spPr/>
        <p:txBody>
          <a:bodyPr/>
          <a:lstStyle>
            <a:lvl1pPr>
              <a:defRPr/>
            </a:lvl1pPr>
          </a:lstStyle>
          <a:p>
            <a:pPr>
              <a:defRPr/>
            </a:pPr>
            <a:fld id="{346CA6A5-9E6F-4E24-86AB-C0658BD3271A}"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20000"/>
          </a:schemeClr>
        </a:solidFill>
        <a:effectLst/>
      </p:bgPr>
    </p:bg>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1476375" y="1125538"/>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de-DE" sz="2400" dirty="0">
              <a:latin typeface="Times New Roman" pitchFamily="18" charset="0"/>
            </a:endParaRPr>
          </a:p>
        </p:txBody>
      </p:sp>
      <p:sp>
        <p:nvSpPr>
          <p:cNvPr id="1027" name="Rectangle 4"/>
          <p:cNvSpPr>
            <a:spLocks noGrp="1" noChangeArrowheads="1"/>
          </p:cNvSpPr>
          <p:nvPr>
            <p:ph type="title"/>
          </p:nvPr>
        </p:nvSpPr>
        <p:spPr bwMode="auto">
          <a:xfrm>
            <a:off x="900113" y="260350"/>
            <a:ext cx="7158037"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1028" name="Rectangle 5"/>
          <p:cNvSpPr>
            <a:spLocks noGrp="1" noChangeArrowheads="1"/>
          </p:cNvSpPr>
          <p:nvPr>
            <p:ph type="body" idx="1"/>
          </p:nvPr>
        </p:nvSpPr>
        <p:spPr bwMode="auto">
          <a:xfrm>
            <a:off x="949325" y="1268413"/>
            <a:ext cx="7661275" cy="4827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704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lvl1pPr>
          </a:lstStyle>
          <a:p>
            <a:pPr>
              <a:defRPr/>
            </a:pPr>
            <a:endParaRPr lang="de-DE" dirty="0"/>
          </a:p>
        </p:txBody>
      </p:sp>
      <p:sp>
        <p:nvSpPr>
          <p:cNvPr id="8704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lvl1pPr>
          </a:lstStyle>
          <a:p>
            <a:pPr>
              <a:defRPr/>
            </a:pPr>
            <a:r>
              <a:rPr lang="de-DE" dirty="0" smtClean="0"/>
              <a:t>Die Aufgaben, die Arbeitsweise und die Struktur von Amnesty International</a:t>
            </a:r>
            <a:endParaRPr lang="de-DE" dirty="0"/>
          </a:p>
        </p:txBody>
      </p:sp>
      <p:sp>
        <p:nvSpPr>
          <p:cNvPr id="8704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EB17714C-C7C9-4E3F-B593-BC08508CDF8D}" type="slidenum">
              <a:rPr lang="de-DE"/>
              <a:pPr>
                <a:defRPr/>
              </a:pPr>
              <a:t>‹Nr.›</a:t>
            </a:fld>
            <a:endParaRPr lang="de-DE" dirty="0"/>
          </a:p>
        </p:txBody>
      </p:sp>
      <p:pic>
        <p:nvPicPr>
          <p:cNvPr id="1032" name="Picture 20"/>
          <p:cNvPicPr>
            <a:picLocks noChangeAspect="1" noChangeArrowheads="1"/>
          </p:cNvPicPr>
          <p:nvPr userDrawn="1"/>
        </p:nvPicPr>
        <p:blipFill>
          <a:blip r:embed="rId15" cstate="print"/>
          <a:srcRect/>
          <a:stretch>
            <a:fillRect/>
          </a:stretch>
        </p:blipFill>
        <p:spPr bwMode="auto">
          <a:xfrm>
            <a:off x="6500813" y="6086475"/>
            <a:ext cx="1905000"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Char char="-"/>
        <a:defRPr>
          <a:solidFill>
            <a:schemeClr val="tx1"/>
          </a:solidFill>
          <a:latin typeface="+mn-lt"/>
        </a:defRPr>
      </a:lvl2pPr>
      <a:lvl3pPr marL="1293813" indent="-403225" algn="l" rtl="0" eaLnBrk="0" fontAlgn="base" hangingPunct="0">
        <a:spcBef>
          <a:spcPct val="20000"/>
        </a:spcBef>
        <a:spcAft>
          <a:spcPct val="0"/>
        </a:spcAft>
        <a:buClr>
          <a:schemeClr val="accent1"/>
        </a:buClr>
        <a:buSzPct val="70000"/>
        <a:buChar char="•"/>
        <a:defRPr>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Ø"/>
        <a:defRPr>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Ø"/>
        <a:defRPr>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Ø"/>
        <a:defRPr>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Ø"/>
        <a:defRPr>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Ø"/>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900113" y="764704"/>
            <a:ext cx="7158037" cy="2160240"/>
          </a:xfrm>
        </p:spPr>
        <p:txBody>
          <a:bodyPr/>
          <a:lstStyle/>
          <a:p>
            <a:pPr algn="ctr" eaLnBrk="1" hangingPunct="1"/>
            <a:r>
              <a:rPr lang="de-DE" dirty="0" smtClean="0"/>
              <a:t/>
            </a:r>
            <a:br>
              <a:rPr lang="de-DE" dirty="0" smtClean="0"/>
            </a:br>
            <a:r>
              <a:rPr lang="de-DE" dirty="0" smtClean="0"/>
              <a:t/>
            </a:r>
            <a:br>
              <a:rPr lang="de-DE" dirty="0" smtClean="0"/>
            </a:br>
            <a:r>
              <a:rPr lang="de-DE" dirty="0" smtClean="0"/>
              <a:t/>
            </a:r>
            <a:br>
              <a:rPr lang="de-DE" dirty="0" smtClean="0"/>
            </a:br>
            <a:r>
              <a:rPr lang="de-DE" dirty="0" smtClean="0"/>
              <a:t>Die Aufgaben und die Arbeitsweise einer Amnesty - Gruppe</a:t>
            </a:r>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a:t>
            </a:fld>
            <a:endParaRPr lang="de-DE" dirty="0"/>
          </a:p>
        </p:txBody>
      </p:sp>
      <p:sp>
        <p:nvSpPr>
          <p:cNvPr id="6" name="Rechteck 5"/>
          <p:cNvSpPr/>
          <p:nvPr/>
        </p:nvSpPr>
        <p:spPr>
          <a:xfrm>
            <a:off x="2286000" y="3105835"/>
            <a:ext cx="4572000" cy="2031325"/>
          </a:xfrm>
          <a:prstGeom prst="rect">
            <a:avLst/>
          </a:prstGeom>
        </p:spPr>
        <p:txBody>
          <a:bodyPr>
            <a:spAutoFit/>
          </a:bodyPr>
          <a:lstStyle/>
          <a:p>
            <a:r>
              <a:rPr lang="de-DE" kern="0" dirty="0" smtClean="0"/>
              <a:t>Berthold Wagner</a:t>
            </a:r>
            <a:br>
              <a:rPr lang="de-DE" kern="0" dirty="0" smtClean="0"/>
            </a:br>
            <a:r>
              <a:rPr lang="de-DE" kern="0" dirty="0" smtClean="0"/>
              <a:t>Mitglied der Amnesty-Gruppe Ellwangen</a:t>
            </a:r>
            <a:br>
              <a:rPr lang="de-DE" kern="0" dirty="0" smtClean="0"/>
            </a:br>
            <a:r>
              <a:rPr lang="de-DE" kern="0" dirty="0" smtClean="0"/>
              <a:t/>
            </a:r>
            <a:br>
              <a:rPr lang="de-DE" kern="0" dirty="0" smtClean="0"/>
            </a:br>
            <a:r>
              <a:rPr lang="de-DE" kern="0" dirty="0" smtClean="0"/>
              <a:t>Ellwangen, 04.03.2013</a:t>
            </a:r>
            <a:br>
              <a:rPr lang="de-DE" kern="0" dirty="0" smtClean="0"/>
            </a:br>
            <a:r>
              <a:rPr lang="de-DE" kern="0" dirty="0" smtClean="0"/>
              <a:t/>
            </a:r>
            <a:br>
              <a:rPr lang="de-DE" kern="0" dirty="0" smtClean="0"/>
            </a:br>
            <a:r>
              <a:rPr lang="de-DE" kern="0" dirty="0" smtClean="0"/>
              <a:t/>
            </a:r>
            <a:br>
              <a:rPr lang="de-DE" kern="0" dirty="0" smtClean="0"/>
            </a:br>
            <a:endParaRPr lang="de-DE"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899592" y="1340768"/>
            <a:ext cx="8064896" cy="5040560"/>
          </a:xfrm>
        </p:spPr>
        <p:txBody>
          <a:bodyPr/>
          <a:lstStyle/>
          <a:p>
            <a:pPr>
              <a:buNone/>
            </a:pPr>
            <a:endParaRPr lang="de-DE" dirty="0" smtClean="0"/>
          </a:p>
          <a:p>
            <a:pPr>
              <a:buNone/>
            </a:pPr>
            <a:endParaRPr lang="de-DE" sz="1000" dirty="0" smtClean="0"/>
          </a:p>
          <a:p>
            <a:pPr>
              <a:buNone/>
            </a:pPr>
            <a:endParaRPr lang="de-DE" sz="1000" dirty="0" smtClean="0"/>
          </a:p>
          <a:p>
            <a:pPr>
              <a:buNone/>
            </a:pPr>
            <a:endParaRPr lang="de-DE" sz="1000" dirty="0" smtClean="0"/>
          </a:p>
          <a:p>
            <a:pPr>
              <a:buNone/>
            </a:pPr>
            <a:r>
              <a:rPr lang="de-DE" dirty="0" smtClean="0"/>
              <a:t>Menschenrechte sind z.B.:</a:t>
            </a:r>
          </a:p>
          <a:p>
            <a:pPr>
              <a:buNone/>
            </a:pPr>
            <a:endParaRPr lang="de-DE" sz="1000" dirty="0" smtClean="0"/>
          </a:p>
          <a:p>
            <a:pPr>
              <a:buNone/>
            </a:pPr>
            <a:r>
              <a:rPr lang="de-DE" dirty="0" smtClean="0"/>
              <a:t>- Recht auf Leben, Freiheit und Sicherheit der Person.  Art. 3 AEMR</a:t>
            </a:r>
          </a:p>
          <a:p>
            <a:pPr>
              <a:buNone/>
            </a:pPr>
            <a:endParaRPr lang="de-DE" sz="1000" dirty="0" smtClean="0"/>
          </a:p>
          <a:p>
            <a:pPr>
              <a:buNone/>
            </a:pPr>
            <a:r>
              <a:rPr lang="de-DE" dirty="0" smtClean="0"/>
              <a:t>- Folterverbot Art. 5 AEMR</a:t>
            </a:r>
          </a:p>
          <a:p>
            <a:pPr>
              <a:buNone/>
            </a:pPr>
            <a:endParaRPr lang="de-DE" sz="1000" dirty="0" smtClean="0"/>
          </a:p>
          <a:p>
            <a:pPr>
              <a:buNone/>
            </a:pPr>
            <a:endParaRPr lang="de-DE" sz="1000" dirty="0" smtClean="0"/>
          </a:p>
          <a:p>
            <a:pPr>
              <a:buNone/>
            </a:pPr>
            <a:endParaRPr lang="de-DE" dirty="0" smtClean="0"/>
          </a:p>
          <a:p>
            <a:pPr>
              <a:buNone/>
            </a:pPr>
            <a:endParaRPr lang="de-DE" dirty="0" smtClean="0"/>
          </a:p>
          <a:p>
            <a:pPr>
              <a:buNone/>
            </a:pP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10</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899592" y="1340768"/>
            <a:ext cx="8064896" cy="5040560"/>
          </a:xfrm>
        </p:spPr>
        <p:txBody>
          <a:bodyPr/>
          <a:lstStyle/>
          <a:p>
            <a:pPr>
              <a:buNone/>
            </a:pPr>
            <a:endParaRPr lang="de-DE" dirty="0" smtClean="0"/>
          </a:p>
          <a:p>
            <a:pPr>
              <a:buNone/>
            </a:pPr>
            <a:endParaRPr lang="de-DE" sz="1000" dirty="0" smtClean="0"/>
          </a:p>
          <a:p>
            <a:pPr>
              <a:buNone/>
            </a:pPr>
            <a:endParaRPr lang="de-DE" sz="1000" dirty="0" smtClean="0"/>
          </a:p>
          <a:p>
            <a:pPr>
              <a:buNone/>
            </a:pPr>
            <a:endParaRPr lang="de-DE" sz="1000" dirty="0" smtClean="0"/>
          </a:p>
          <a:p>
            <a:pPr>
              <a:buNone/>
            </a:pPr>
            <a:r>
              <a:rPr lang="de-DE" dirty="0" smtClean="0"/>
              <a:t>Menschenrechte sind z.B.:</a:t>
            </a:r>
          </a:p>
          <a:p>
            <a:pPr>
              <a:buNone/>
            </a:pPr>
            <a:endParaRPr lang="de-DE" sz="1000" dirty="0" smtClean="0"/>
          </a:p>
          <a:p>
            <a:pPr>
              <a:buNone/>
            </a:pPr>
            <a:r>
              <a:rPr lang="de-DE" dirty="0" smtClean="0"/>
              <a:t>- Recht auf Leben, Freiheit und Sicherheit der Person.  Art. 3 AEMR</a:t>
            </a:r>
          </a:p>
          <a:p>
            <a:pPr>
              <a:buNone/>
            </a:pPr>
            <a:endParaRPr lang="de-DE" sz="1000" dirty="0" smtClean="0"/>
          </a:p>
          <a:p>
            <a:pPr>
              <a:buNone/>
            </a:pPr>
            <a:r>
              <a:rPr lang="de-DE" dirty="0" smtClean="0"/>
              <a:t>- Folterverbot Art. 5 AEMR</a:t>
            </a:r>
          </a:p>
          <a:p>
            <a:pPr>
              <a:buNone/>
            </a:pPr>
            <a:endParaRPr lang="de-DE" sz="1000" dirty="0" smtClean="0"/>
          </a:p>
          <a:p>
            <a:pPr>
              <a:buNone/>
            </a:pPr>
            <a:r>
              <a:rPr lang="de-DE" dirty="0" smtClean="0"/>
              <a:t>- Religionsfreiheit Art .18, Meinungsfreiheit und Pressefreiheit Art. 19,</a:t>
            </a:r>
          </a:p>
          <a:p>
            <a:pPr>
              <a:buNone/>
            </a:pPr>
            <a:r>
              <a:rPr lang="de-DE" dirty="0" smtClean="0"/>
              <a:t>  Versammlungsfreiheit Art. 20 AEMR</a:t>
            </a:r>
          </a:p>
          <a:p>
            <a:pPr>
              <a:buNone/>
            </a:pPr>
            <a:endParaRPr lang="de-DE" sz="1000" dirty="0" smtClean="0"/>
          </a:p>
          <a:p>
            <a:pPr>
              <a:buNone/>
            </a:pPr>
            <a:endParaRPr lang="de-DE" dirty="0" smtClean="0"/>
          </a:p>
          <a:p>
            <a:pPr>
              <a:buNone/>
            </a:pPr>
            <a:endParaRPr lang="de-DE" dirty="0" smtClean="0"/>
          </a:p>
          <a:p>
            <a:pPr>
              <a:buNone/>
            </a:pP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11</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899592" y="1340768"/>
            <a:ext cx="8064896" cy="5040560"/>
          </a:xfrm>
        </p:spPr>
        <p:txBody>
          <a:bodyPr/>
          <a:lstStyle/>
          <a:p>
            <a:pPr>
              <a:buNone/>
            </a:pPr>
            <a:endParaRPr lang="de-DE" dirty="0" smtClean="0"/>
          </a:p>
          <a:p>
            <a:pPr>
              <a:buNone/>
            </a:pPr>
            <a:endParaRPr lang="de-DE" sz="1000" dirty="0" smtClean="0"/>
          </a:p>
          <a:p>
            <a:pPr>
              <a:buNone/>
            </a:pPr>
            <a:endParaRPr lang="de-DE" sz="1000" dirty="0" smtClean="0"/>
          </a:p>
          <a:p>
            <a:pPr>
              <a:buNone/>
            </a:pPr>
            <a:endParaRPr lang="de-DE" sz="1000" dirty="0" smtClean="0"/>
          </a:p>
          <a:p>
            <a:pPr>
              <a:buNone/>
            </a:pPr>
            <a:r>
              <a:rPr lang="de-DE" dirty="0" smtClean="0"/>
              <a:t>Menschenrechte sind z.B.:</a:t>
            </a:r>
          </a:p>
          <a:p>
            <a:pPr>
              <a:buNone/>
            </a:pPr>
            <a:endParaRPr lang="de-DE" sz="1000" dirty="0" smtClean="0"/>
          </a:p>
          <a:p>
            <a:pPr>
              <a:buNone/>
            </a:pPr>
            <a:r>
              <a:rPr lang="de-DE" dirty="0" smtClean="0"/>
              <a:t>- Recht auf Leben, Freiheit und Sicherheit der Person.  Art. 3 AEMR</a:t>
            </a:r>
          </a:p>
          <a:p>
            <a:pPr>
              <a:buNone/>
            </a:pPr>
            <a:endParaRPr lang="de-DE" sz="1000" dirty="0" smtClean="0"/>
          </a:p>
          <a:p>
            <a:pPr>
              <a:buNone/>
            </a:pPr>
            <a:r>
              <a:rPr lang="de-DE" dirty="0" smtClean="0"/>
              <a:t>- Folterverbot Art. 5 AEMR</a:t>
            </a:r>
          </a:p>
          <a:p>
            <a:pPr>
              <a:buNone/>
            </a:pPr>
            <a:endParaRPr lang="de-DE" sz="1000" dirty="0" smtClean="0"/>
          </a:p>
          <a:p>
            <a:pPr>
              <a:buNone/>
            </a:pPr>
            <a:r>
              <a:rPr lang="de-DE" dirty="0" smtClean="0"/>
              <a:t>- Religionsfreiheit Art .18, Meinungsfreiheit und Pressefreiheit Art. 19,</a:t>
            </a:r>
          </a:p>
          <a:p>
            <a:pPr>
              <a:buNone/>
            </a:pPr>
            <a:r>
              <a:rPr lang="de-DE" dirty="0" smtClean="0"/>
              <a:t>  Versammlungsfreiheit Art. 20 AEMR</a:t>
            </a:r>
          </a:p>
          <a:p>
            <a:pPr>
              <a:buNone/>
            </a:pPr>
            <a:endParaRPr lang="de-DE" sz="1000" dirty="0" smtClean="0"/>
          </a:p>
          <a:p>
            <a:pPr>
              <a:buNone/>
            </a:pPr>
            <a:r>
              <a:rPr lang="de-DE" dirty="0" smtClean="0"/>
              <a:t>- wirtschaftliche, soziale und kulturelle Rechte (wsk – Rechte)</a:t>
            </a:r>
          </a:p>
          <a:p>
            <a:pPr>
              <a:buNone/>
            </a:pPr>
            <a:r>
              <a:rPr lang="de-DE" dirty="0" smtClean="0"/>
              <a:t>  Art. 22 ff. AEMR das sind z.b. Recht auf Bildung, auf Arbeit, auf</a:t>
            </a:r>
          </a:p>
          <a:p>
            <a:pPr>
              <a:buNone/>
            </a:pPr>
            <a:r>
              <a:rPr lang="de-DE" dirty="0" smtClean="0"/>
              <a:t>  angemessenen Lebensstandard, Teilnahme am kulturellen Leben.</a:t>
            </a:r>
          </a:p>
          <a:p>
            <a:pPr>
              <a:buNone/>
            </a:pPr>
            <a:endParaRPr lang="de-DE" dirty="0" smtClean="0"/>
          </a:p>
          <a:p>
            <a:pPr>
              <a:buNone/>
            </a:pPr>
            <a:endParaRPr lang="de-DE" dirty="0" smtClean="0"/>
          </a:p>
          <a:p>
            <a:pPr>
              <a:buNone/>
            </a:pP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12</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899592" y="1340768"/>
            <a:ext cx="8064896" cy="5040560"/>
          </a:xfrm>
        </p:spPr>
        <p:txBody>
          <a:bodyPr/>
          <a:lstStyle/>
          <a:p>
            <a:pPr>
              <a:buNone/>
            </a:pPr>
            <a:r>
              <a:rPr lang="de-DE" dirty="0" smtClean="0"/>
              <a:t>Die Menschenrechte stehen in der „Allgemeinen Erklärung der</a:t>
            </a:r>
          </a:p>
          <a:p>
            <a:pPr>
              <a:buNone/>
            </a:pPr>
            <a:r>
              <a:rPr lang="de-DE" dirty="0" smtClean="0"/>
              <a:t>Menschenrechte„  (AEMR) der Vereinten Nationen</a:t>
            </a:r>
          </a:p>
          <a:p>
            <a:pPr>
              <a:buNone/>
            </a:pPr>
            <a:endParaRPr lang="de-DE" sz="1000" dirty="0" smtClean="0"/>
          </a:p>
          <a:p>
            <a:pPr>
              <a:buNone/>
            </a:pPr>
            <a:r>
              <a:rPr lang="de-DE" dirty="0" smtClean="0"/>
              <a:t>Menschenrechte sind z.B.:</a:t>
            </a:r>
          </a:p>
          <a:p>
            <a:pPr>
              <a:buNone/>
            </a:pPr>
            <a:endParaRPr lang="de-DE" sz="1000" dirty="0" smtClean="0"/>
          </a:p>
          <a:p>
            <a:pPr>
              <a:buNone/>
            </a:pPr>
            <a:r>
              <a:rPr lang="de-DE" dirty="0" smtClean="0"/>
              <a:t>- Recht auf Leben, Freiheit und Sicherheit der Person.  Art. 3 AEMR</a:t>
            </a:r>
          </a:p>
          <a:p>
            <a:pPr>
              <a:buNone/>
            </a:pPr>
            <a:endParaRPr lang="de-DE" sz="1000" dirty="0" smtClean="0"/>
          </a:p>
          <a:p>
            <a:pPr>
              <a:buNone/>
            </a:pPr>
            <a:r>
              <a:rPr lang="de-DE" dirty="0" smtClean="0"/>
              <a:t>- Folterverbot Art. 5 AEMR</a:t>
            </a:r>
          </a:p>
          <a:p>
            <a:pPr>
              <a:buNone/>
            </a:pPr>
            <a:endParaRPr lang="de-DE" sz="1000" dirty="0" smtClean="0"/>
          </a:p>
          <a:p>
            <a:pPr>
              <a:buNone/>
            </a:pPr>
            <a:r>
              <a:rPr lang="de-DE" dirty="0" smtClean="0"/>
              <a:t>- Religionsfreiheit Art .18, Meinungsfreiheit und Pressefreiheit Art. 19,</a:t>
            </a:r>
          </a:p>
          <a:p>
            <a:pPr>
              <a:buNone/>
            </a:pPr>
            <a:r>
              <a:rPr lang="de-DE" dirty="0" smtClean="0"/>
              <a:t>  Versammlungsfreiheit Art. 20 AEMR</a:t>
            </a:r>
          </a:p>
          <a:p>
            <a:pPr>
              <a:buNone/>
            </a:pPr>
            <a:endParaRPr lang="de-DE" sz="1000" dirty="0" smtClean="0"/>
          </a:p>
          <a:p>
            <a:pPr>
              <a:buNone/>
            </a:pPr>
            <a:r>
              <a:rPr lang="de-DE" dirty="0" smtClean="0"/>
              <a:t>- wirtschaftliche, soziale und kulturelle Rechte (wsk – Rechte)</a:t>
            </a:r>
          </a:p>
          <a:p>
            <a:pPr>
              <a:buNone/>
            </a:pPr>
            <a:r>
              <a:rPr lang="de-DE" dirty="0" smtClean="0"/>
              <a:t>  Art. 22 ff. AEMR das sind z.b. Recht auf Bildung, auf Arbeit, auf</a:t>
            </a:r>
          </a:p>
          <a:p>
            <a:pPr>
              <a:buNone/>
            </a:pPr>
            <a:r>
              <a:rPr lang="de-DE" dirty="0" smtClean="0"/>
              <a:t>  angemessenen Lebensstandard, Teilnahme am kulturellen Leben.</a:t>
            </a:r>
          </a:p>
          <a:p>
            <a:pPr>
              <a:buNone/>
            </a:pPr>
            <a:endParaRPr lang="de-DE" dirty="0" smtClean="0"/>
          </a:p>
          <a:p>
            <a:pPr>
              <a:buNone/>
            </a:pPr>
            <a:endParaRPr lang="de-DE" dirty="0" smtClean="0"/>
          </a:p>
          <a:p>
            <a:pPr>
              <a:buNone/>
            </a:pP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13</a:t>
            </a:fld>
            <a:endParaRPr lang="de-DE"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Was will Amnesty International</a:t>
            </a:r>
            <a:endParaRPr lang="de-DE" dirty="0"/>
          </a:p>
        </p:txBody>
      </p:sp>
      <p:sp>
        <p:nvSpPr>
          <p:cNvPr id="3" name="Inhaltsplatzhalter 2"/>
          <p:cNvSpPr>
            <a:spLocks noGrp="1"/>
          </p:cNvSpPr>
          <p:nvPr>
            <p:ph idx="1"/>
          </p:nvPr>
        </p:nvSpPr>
        <p:spPr/>
        <p:txBody>
          <a:bodyPr/>
          <a:lstStyle/>
          <a:p>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a:p>
            <a:pPr>
              <a:buNone/>
            </a:pPr>
            <a:endParaRPr lang="de-DE" dirty="0" smtClean="0">
              <a:latin typeface="Arial" pitchFamily="34" charset="0"/>
              <a:cs typeface="Arial" pitchFamily="34" charset="0"/>
            </a:endParaRPr>
          </a:p>
          <a:p>
            <a:r>
              <a:rPr lang="de-DE" dirty="0" smtClean="0">
                <a:latin typeface="Arial" pitchFamily="34" charset="0"/>
                <a:cs typeface="Arial" pitchFamily="34" charset="0"/>
              </a:rPr>
              <a:t>Wir wollen, das die Menschenrechte nicht nur auf dem Papier stehen sondern auf der ganzen Welt jedem Menschen gewährt werden.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14</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Was will Amnesty International</a:t>
            </a:r>
            <a:endParaRPr lang="de-DE" dirty="0"/>
          </a:p>
        </p:txBody>
      </p:sp>
      <p:sp>
        <p:nvSpPr>
          <p:cNvPr id="3" name="Inhaltsplatzhalter 2"/>
          <p:cNvSpPr>
            <a:spLocks noGrp="1"/>
          </p:cNvSpPr>
          <p:nvPr>
            <p:ph idx="1"/>
          </p:nvPr>
        </p:nvSpPr>
        <p:spPr/>
        <p:txBody>
          <a:bodyPr/>
          <a:lstStyle/>
          <a:p>
            <a:pP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Indem wir die internationale Öffentlichkeit auf Menschenrechtsverletzungen aufmerksam machen, geben wir den Opfern eine Stimme und ziehen die Verantwortlichen zur Rechenschaft.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15</a:t>
            </a:fld>
            <a:endParaRPr lang="de-DE"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Was will Amnesty International</a:t>
            </a:r>
            <a:endParaRPr lang="de-DE" dirty="0"/>
          </a:p>
        </p:txBody>
      </p:sp>
      <p:sp>
        <p:nvSpPr>
          <p:cNvPr id="3" name="Inhaltsplatzhalter 2"/>
          <p:cNvSpPr>
            <a:spLocks noGrp="1"/>
          </p:cNvSpPr>
          <p:nvPr>
            <p:ph idx="1"/>
          </p:nvPr>
        </p:nvSpPr>
        <p:spPr/>
        <p:txBody>
          <a:bodyPr/>
          <a:lstStyle/>
          <a:p>
            <a:pP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Durch unsere unabhängigen Untersuchungen und die gezielte Einflussnahme auf politische Entscheidungsträger üben wir Druck aus, um Menschenrechtsverletzungen zu beenden.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16</a:t>
            </a:fld>
            <a:endParaRPr lang="de-DE" dirty="0"/>
          </a:p>
        </p:txBody>
      </p:sp>
    </p:spTree>
  </p:cSld>
  <p:clrMapOvr>
    <a:masterClrMapping/>
  </p:clrMapOvr>
  <p:transition advTm="10000">
    <p:dissolve/>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Was will Amnesty International</a:t>
            </a:r>
            <a:endParaRPr lang="de-DE" dirty="0"/>
          </a:p>
        </p:txBody>
      </p:sp>
      <p:sp>
        <p:nvSpPr>
          <p:cNvPr id="3" name="Inhaltsplatzhalter 2"/>
          <p:cNvSpPr>
            <a:spLocks noGrp="1"/>
          </p:cNvSpPr>
          <p:nvPr>
            <p:ph idx="1"/>
          </p:nvPr>
        </p:nvSpPr>
        <p:spPr/>
        <p:txBody>
          <a:bodyPr/>
          <a:lstStyle/>
          <a:p>
            <a:pP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Indem wir die internationale Öffentlichkeit auf Menschenrechtsverletzungen aufmerksam machen, geben wir den Opfern eine Stimme und ziehen die Verantwortlichen zur Rechenschaft. </a:t>
            </a:r>
            <a:br>
              <a:rPr lang="de-DE" dirty="0" smtClean="0"/>
            </a:br>
            <a:r>
              <a:rPr lang="de-DE" dirty="0" smtClean="0"/>
              <a:t/>
            </a:r>
            <a:br>
              <a:rPr lang="de-DE" dirty="0" smtClean="0"/>
            </a:br>
            <a:r>
              <a:rPr lang="de-DE" dirty="0" smtClean="0"/>
              <a:t>Durch unsere unabhängigen Untersuchungen und die gezielte Einflussnahme auf politische Entscheidungsträger üben wir Druck aus, um Menschenrechtsverletzungen zu beenden.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17</a:t>
            </a:fld>
            <a:endParaRPr lang="de-DE"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Organisation Amnesty International</a:t>
            </a:r>
            <a:endParaRPr lang="de-DE" dirty="0"/>
          </a:p>
        </p:txBody>
      </p:sp>
      <p:sp>
        <p:nvSpPr>
          <p:cNvPr id="3" name="Inhaltsplatzhalter 2"/>
          <p:cNvSpPr>
            <a:spLocks noGrp="1"/>
          </p:cNvSpPr>
          <p:nvPr>
            <p:ph idx="1"/>
          </p:nvPr>
        </p:nvSpPr>
        <p:spPr>
          <a:xfrm>
            <a:off x="323528" y="1340768"/>
            <a:ext cx="8496943" cy="4755232"/>
          </a:xfrm>
        </p:spPr>
        <p:txBody>
          <a:bodyPr/>
          <a:lstStyle/>
          <a:p>
            <a:r>
              <a:rPr lang="de-DE" dirty="0" smtClean="0"/>
              <a:t>Amnesty International ist eine </a:t>
            </a:r>
            <a:r>
              <a:rPr lang="de-DE" i="1" dirty="0" smtClean="0"/>
              <a:t>Non-Gouvernement Organisation (NGO) </a:t>
            </a:r>
            <a:r>
              <a:rPr lang="de-DE" dirty="0" smtClean="0"/>
              <a:t>die sich mit schwerwiegenden Menschenrechtsverletzungen beschäftigt</a:t>
            </a:r>
          </a:p>
          <a:p>
            <a:pPr>
              <a:buNone/>
            </a:pPr>
            <a:endParaRPr lang="de-DE" dirty="0" smtClean="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18</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Organisation Amnesty International</a:t>
            </a:r>
            <a:endParaRPr lang="de-DE" dirty="0"/>
          </a:p>
        </p:txBody>
      </p:sp>
      <p:sp>
        <p:nvSpPr>
          <p:cNvPr id="3" name="Inhaltsplatzhalter 2"/>
          <p:cNvSpPr>
            <a:spLocks noGrp="1"/>
          </p:cNvSpPr>
          <p:nvPr>
            <p:ph idx="1"/>
          </p:nvPr>
        </p:nvSpPr>
        <p:spPr>
          <a:xfrm>
            <a:off x="323528" y="1340768"/>
            <a:ext cx="8496943" cy="4755232"/>
          </a:xfrm>
        </p:spPr>
        <p:txBody>
          <a:bodyPr/>
          <a:lstStyle/>
          <a:p>
            <a:endParaRPr lang="de-DE" dirty="0" smtClean="0"/>
          </a:p>
          <a:p>
            <a:pPr>
              <a:buNone/>
            </a:pPr>
            <a:endParaRPr lang="de-DE" dirty="0" smtClean="0"/>
          </a:p>
          <a:p>
            <a:pPr>
              <a:buNone/>
            </a:pPr>
            <a:r>
              <a:rPr lang="de-DE" dirty="0" smtClean="0"/>
              <a:t/>
            </a:r>
            <a:br>
              <a:rPr lang="de-DE" dirty="0" smtClean="0"/>
            </a:br>
            <a:endParaRPr lang="de-DE" dirty="0" smtClean="0"/>
          </a:p>
          <a:p>
            <a:r>
              <a:rPr lang="de-DE" dirty="0" smtClean="0"/>
              <a:t>Amnesty International begreift sich als internationale Gemeinschaft von Menschenrechtsverteidigerinnen  (Satzung der Sektion der BRD)</a:t>
            </a:r>
            <a:r>
              <a:rPr lang="de-DE" i="1" dirty="0" smtClean="0"/>
              <a:t/>
            </a:r>
            <a:br>
              <a:rPr lang="de-DE" i="1" dirty="0" smtClean="0"/>
            </a:br>
            <a:endParaRPr lang="de-DE" i="1" dirty="0" smtClean="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19</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algn="ctr" eaLnBrk="1" hangingPunct="1"/>
            <a:r>
              <a:rPr lang="de-DE" dirty="0" smtClean="0"/>
              <a:t>Inhalt</a:t>
            </a:r>
          </a:p>
        </p:txBody>
      </p:sp>
      <p:sp>
        <p:nvSpPr>
          <p:cNvPr id="3" name="Inhaltsplatzhalter 2"/>
          <p:cNvSpPr>
            <a:spLocks noGrp="1"/>
          </p:cNvSpPr>
          <p:nvPr>
            <p:ph idx="1"/>
          </p:nvPr>
        </p:nvSpPr>
        <p:spPr/>
        <p:txBody>
          <a:bodyPr/>
          <a:lstStyle/>
          <a:p>
            <a:pPr marL="457200" indent="-457200" eaLnBrk="1" hangingPunct="1">
              <a:buNone/>
            </a:pPr>
            <a:endParaRPr lang="de-DE" dirty="0" smtClean="0"/>
          </a:p>
          <a:p>
            <a:pPr marL="457200" indent="-457200" eaLnBrk="1" hangingPunct="1">
              <a:buNone/>
            </a:pPr>
            <a:r>
              <a:rPr lang="de-DE" dirty="0" smtClean="0"/>
              <a:t>	</a:t>
            </a:r>
          </a:p>
          <a:p>
            <a:pPr marL="457200" indent="-457200" eaLnBrk="1" hangingPunct="1">
              <a:buNone/>
            </a:pPr>
            <a:endParaRPr lang="de-DE" dirty="0" smtClean="0"/>
          </a:p>
          <a:p>
            <a:pPr marL="457200" indent="-457200" eaLnBrk="1" hangingPunct="1">
              <a:buFont typeface="Arial" charset="0"/>
              <a:buAutoNum type="arabicPeriod"/>
            </a:pPr>
            <a:r>
              <a:rPr lang="de-DE" dirty="0" smtClean="0"/>
              <a:t>Menschenrechte  - was ist das?</a:t>
            </a:r>
            <a:br>
              <a:rPr lang="de-DE" dirty="0" smtClean="0"/>
            </a:br>
            <a:endParaRPr lang="de-DE" dirty="0" smtClean="0"/>
          </a:p>
          <a:p>
            <a:pPr marL="457200" indent="-457200" eaLnBrk="1" hangingPunct="1">
              <a:buFont typeface="Arial" charset="0"/>
              <a:buAutoNum type="arabicPeriod"/>
            </a:pPr>
            <a:r>
              <a:rPr lang="de-DE" dirty="0" smtClean="0"/>
              <a:t>Die Organisation Amnesty International – was macht Amnesty International?</a:t>
            </a:r>
            <a:br>
              <a:rPr lang="de-DE" dirty="0" smtClean="0"/>
            </a:br>
            <a:endParaRPr lang="de-DE" dirty="0" smtClean="0"/>
          </a:p>
          <a:p>
            <a:pPr marL="457200" indent="-457200" eaLnBrk="1" hangingPunct="1">
              <a:buFont typeface="Arial" charset="0"/>
              <a:buAutoNum type="arabicPeriod"/>
            </a:pPr>
            <a:r>
              <a:rPr lang="de-DE" dirty="0" smtClean="0"/>
              <a:t>Welche Aufgaben innerhalb von Amnesty International haben wir als Amnesty-Gruppe - wie setzen wir das um.</a:t>
            </a:r>
          </a:p>
          <a:p>
            <a:pPr marL="457200" indent="-457200" eaLnBrk="1" hangingPunct="1">
              <a:buFont typeface="Wingdings" pitchFamily="2" charset="2"/>
              <a:buNone/>
            </a:pPr>
            <a:endParaRPr lang="de-DE" dirty="0" smtClean="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2</a:t>
            </a:fld>
            <a:endParaRPr lang="de-DE" dirty="0"/>
          </a:p>
        </p:txBody>
      </p:sp>
    </p:spTree>
  </p:cSld>
  <p:clrMapOvr>
    <a:masterClrMapping/>
  </p:clrMapOvr>
  <p:transition spd="slow">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Organisation Amnesty International</a:t>
            </a:r>
            <a:endParaRPr lang="de-DE" dirty="0"/>
          </a:p>
        </p:txBody>
      </p:sp>
      <p:sp>
        <p:nvSpPr>
          <p:cNvPr id="3" name="Inhaltsplatzhalter 2"/>
          <p:cNvSpPr>
            <a:spLocks noGrp="1"/>
          </p:cNvSpPr>
          <p:nvPr>
            <p:ph idx="1"/>
          </p:nvPr>
        </p:nvSpPr>
        <p:spPr>
          <a:xfrm>
            <a:off x="323528" y="1340768"/>
            <a:ext cx="8496943" cy="4755232"/>
          </a:xfrm>
        </p:spPr>
        <p:txBody>
          <a:bodyPr/>
          <a:lstStyle/>
          <a:p>
            <a:pP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i="1" dirty="0" smtClean="0"/>
          </a:p>
          <a:p>
            <a:r>
              <a:rPr lang="de-DE" dirty="0" smtClean="0"/>
              <a:t>Das Internationale Sekretariat  (IS) ist in London</a:t>
            </a:r>
            <a:br>
              <a:rPr lang="de-DE" dirty="0" smtClean="0"/>
            </a:br>
            <a:r>
              <a:rPr lang="de-DE" dirty="0" smtClean="0"/>
              <a:t/>
            </a:r>
            <a:br>
              <a:rPr lang="de-DE" dirty="0" smtClean="0"/>
            </a:br>
            <a:r>
              <a:rPr lang="de-DE" dirty="0" smtClean="0"/>
              <a:t>Hauptamtliche Research-Teams ermitteln dort Menschenrechts-verletzungen von der ganzen Welt.</a:t>
            </a:r>
            <a:br>
              <a:rPr lang="de-DE" dirty="0" smtClean="0"/>
            </a:br>
            <a:endParaRPr lang="de-DE" dirty="0" smtClean="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20</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Organisation Amnesty International</a:t>
            </a:r>
            <a:endParaRPr lang="de-DE" dirty="0"/>
          </a:p>
        </p:txBody>
      </p:sp>
      <p:sp>
        <p:nvSpPr>
          <p:cNvPr id="3" name="Inhaltsplatzhalter 2"/>
          <p:cNvSpPr>
            <a:spLocks noGrp="1"/>
          </p:cNvSpPr>
          <p:nvPr>
            <p:ph idx="1"/>
          </p:nvPr>
        </p:nvSpPr>
        <p:spPr>
          <a:xfrm>
            <a:off x="323528" y="1340768"/>
            <a:ext cx="8496943" cy="4755232"/>
          </a:xfrm>
        </p:spPr>
        <p:txBody>
          <a:bodyPr/>
          <a:lstStyle/>
          <a:p>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sz="1600" dirty="0" smtClean="0"/>
          </a:p>
          <a:p>
            <a:pPr>
              <a:buNone/>
            </a:pPr>
            <a:r>
              <a:rPr lang="de-DE" dirty="0" smtClean="0"/>
              <a:t/>
            </a:r>
            <a:br>
              <a:rPr lang="de-DE" dirty="0" smtClean="0"/>
            </a:br>
            <a:endParaRPr lang="de-DE" dirty="0" smtClean="0"/>
          </a:p>
          <a:p>
            <a:r>
              <a:rPr lang="de-DE" dirty="0" smtClean="0"/>
              <a:t>National gibt es „Amnesty-Sektionen“ in den einzelnen Ländern</a:t>
            </a:r>
            <a:br>
              <a:rPr lang="de-DE" dirty="0" smtClean="0"/>
            </a:br>
            <a:r>
              <a:rPr lang="de-DE" dirty="0" smtClean="0"/>
              <a:t>z.B. die Sektion der Bundesrepublik Deutschland</a:t>
            </a:r>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21</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Organisation Amnesty International</a:t>
            </a:r>
            <a:endParaRPr lang="de-DE" dirty="0"/>
          </a:p>
        </p:txBody>
      </p:sp>
      <p:sp>
        <p:nvSpPr>
          <p:cNvPr id="3" name="Inhaltsplatzhalter 2"/>
          <p:cNvSpPr>
            <a:spLocks noGrp="1"/>
          </p:cNvSpPr>
          <p:nvPr>
            <p:ph idx="1"/>
          </p:nvPr>
        </p:nvSpPr>
        <p:spPr>
          <a:xfrm>
            <a:off x="323528" y="1340768"/>
            <a:ext cx="8496943" cy="4755232"/>
          </a:xfrm>
        </p:spPr>
        <p:txBody>
          <a:bodyPr/>
          <a:lstStyle/>
          <a:p>
            <a:r>
              <a:rPr lang="de-DE" dirty="0" smtClean="0"/>
              <a:t>Amnesty International ist eine </a:t>
            </a:r>
            <a:r>
              <a:rPr lang="de-DE" i="1" dirty="0" smtClean="0"/>
              <a:t>Non-Gouvernement Organisation (NGO) </a:t>
            </a:r>
            <a:r>
              <a:rPr lang="de-DE" dirty="0" smtClean="0"/>
              <a:t>die sich mit schwerwiegenden Menschenrechtsverletzungen beschäftigt</a:t>
            </a:r>
          </a:p>
          <a:p>
            <a:pPr>
              <a:buNone/>
            </a:pPr>
            <a:endParaRPr lang="de-DE" dirty="0" smtClean="0"/>
          </a:p>
          <a:p>
            <a:r>
              <a:rPr lang="de-DE" dirty="0" smtClean="0"/>
              <a:t>Amnesty International begreift sich als internationale Gemeinschaft von Menschenrechtsverteidigerinnen  (Satzung der Sektion der BRD)</a:t>
            </a:r>
            <a:r>
              <a:rPr lang="de-DE" i="1" dirty="0" smtClean="0"/>
              <a:t/>
            </a:r>
            <a:br>
              <a:rPr lang="de-DE" i="1" dirty="0" smtClean="0"/>
            </a:br>
            <a:endParaRPr lang="de-DE" i="1" dirty="0" smtClean="0"/>
          </a:p>
          <a:p>
            <a:r>
              <a:rPr lang="de-DE" dirty="0" smtClean="0"/>
              <a:t>Das Internationale Sekretariat  (IS) ist in London</a:t>
            </a:r>
            <a:br>
              <a:rPr lang="de-DE" dirty="0" smtClean="0"/>
            </a:br>
            <a:r>
              <a:rPr lang="de-DE" dirty="0" smtClean="0"/>
              <a:t/>
            </a:r>
            <a:br>
              <a:rPr lang="de-DE" dirty="0" smtClean="0"/>
            </a:br>
            <a:r>
              <a:rPr lang="de-DE" dirty="0" smtClean="0"/>
              <a:t>Hauptamtliche Research-Teams ermitteln dort Menschenrechts-verletzungen von der ganzen Welt.</a:t>
            </a:r>
            <a:br>
              <a:rPr lang="de-DE" dirty="0" smtClean="0"/>
            </a:br>
            <a:endParaRPr lang="de-DE" dirty="0" smtClean="0"/>
          </a:p>
          <a:p>
            <a:r>
              <a:rPr lang="de-DE" dirty="0" smtClean="0"/>
              <a:t>National gibt es „Amnesty-Sektionen“ in den einzelnen Ländern</a:t>
            </a:r>
            <a:br>
              <a:rPr lang="de-DE" dirty="0" smtClean="0"/>
            </a:br>
            <a:r>
              <a:rPr lang="de-DE" dirty="0" smtClean="0"/>
              <a:t>z.B. die Sektion der Bundesrepublik Deutschland</a:t>
            </a:r>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22</a:t>
            </a:fld>
            <a:endParaRPr lang="de-DE"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Research…</a:t>
            </a:r>
            <a:endParaRPr lang="de-DE" dirty="0"/>
          </a:p>
        </p:txBody>
      </p:sp>
      <p:sp>
        <p:nvSpPr>
          <p:cNvPr id="6" name="Rectangle 3"/>
          <p:cNvSpPr>
            <a:spLocks noGrp="1" noChangeAspect="1" noChangeArrowheads="1"/>
          </p:cNvSpPr>
          <p:nvPr>
            <p:ph idx="1"/>
          </p:nvPr>
        </p:nvSpPr>
        <p:spPr>
          <a:xfrm>
            <a:off x="949325" y="1484784"/>
            <a:ext cx="4702795" cy="4611216"/>
          </a:xfrm>
          <a:ln>
            <a:solidFill>
              <a:schemeClr val="tx2"/>
            </a:solidFill>
          </a:ln>
        </p:spPr>
        <p:txBody>
          <a:bodyPr/>
          <a:lstStyle/>
          <a:p>
            <a:pPr marL="0" indent="0" eaLnBrk="1" hangingPunct="1">
              <a:buNone/>
              <a:defRPr/>
            </a:pPr>
            <a:r>
              <a:rPr lang="de-DE" dirty="0" smtClean="0"/>
              <a:t>Amnesty International verlässt sich nur auf eigene Informationen und solche die von mehreren anderen unabhängigen Quellen bestätigt wurden.</a:t>
            </a:r>
          </a:p>
          <a:p>
            <a:pPr marL="0" indent="0" eaLnBrk="1" hangingPunct="1">
              <a:buNone/>
              <a:defRPr/>
            </a:pPr>
            <a:endParaRPr lang="de-DE" sz="2000" dirty="0"/>
          </a:p>
        </p:txBody>
      </p:sp>
      <p:sp>
        <p:nvSpPr>
          <p:cNvPr id="7" name="Rectangle 4"/>
          <p:cNvSpPr>
            <a:spLocks noChangeArrowheads="1"/>
          </p:cNvSpPr>
          <p:nvPr/>
        </p:nvSpPr>
        <p:spPr bwMode="auto">
          <a:xfrm>
            <a:off x="6012160" y="1628800"/>
            <a:ext cx="2880320" cy="3873500"/>
          </a:xfrm>
          <a:prstGeom prst="rect">
            <a:avLst/>
          </a:prstGeom>
          <a:noFill/>
          <a:ln w="9525">
            <a:noFill/>
            <a:miter lim="800000"/>
            <a:headEnd/>
            <a:tailEnd/>
          </a:ln>
        </p:spPr>
        <p:txBody>
          <a:bodyPr lIns="144000" tIns="144000" rIns="144000" bIns="144000"/>
          <a:lstStyle/>
          <a:p>
            <a:pPr algn="l">
              <a:spcBef>
                <a:spcPts val="600"/>
              </a:spcBef>
            </a:pPr>
            <a:endParaRPr lang="de-DE" dirty="0"/>
          </a:p>
        </p:txBody>
      </p:sp>
      <p:sp>
        <p:nvSpPr>
          <p:cNvPr id="5" name="Fußzeilenplatzhalter 4"/>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8" name="Foliennummernplatzhalter 7"/>
          <p:cNvSpPr>
            <a:spLocks noGrp="1"/>
          </p:cNvSpPr>
          <p:nvPr>
            <p:ph type="sldNum" sz="quarter" idx="12"/>
          </p:nvPr>
        </p:nvSpPr>
        <p:spPr/>
        <p:txBody>
          <a:bodyPr/>
          <a:lstStyle/>
          <a:p>
            <a:pPr>
              <a:defRPr/>
            </a:pPr>
            <a:fld id="{5074AF80-E29F-4118-841D-1D873258D6C6}" type="slidenum">
              <a:rPr lang="de-DE" smtClean="0"/>
              <a:pPr>
                <a:defRPr/>
              </a:pPr>
              <a:t>23</a:t>
            </a:fld>
            <a:endParaRPr lang="de-DE" dirty="0"/>
          </a:p>
        </p:txBody>
      </p:sp>
    </p:spTree>
  </p:cSld>
  <p:clrMapOvr>
    <a:masterClrMapping/>
  </p:clrMapOvr>
  <p:transition>
    <p:dissolve/>
    <p:sndAc>
      <p:stSnd>
        <p:snd r:embed="rId3"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Research…</a:t>
            </a:r>
            <a:endParaRPr lang="de-DE" dirty="0"/>
          </a:p>
        </p:txBody>
      </p:sp>
      <p:sp>
        <p:nvSpPr>
          <p:cNvPr id="6" name="Rectangle 3"/>
          <p:cNvSpPr>
            <a:spLocks noGrp="1" noChangeAspect="1" noChangeArrowheads="1"/>
          </p:cNvSpPr>
          <p:nvPr>
            <p:ph idx="1"/>
          </p:nvPr>
        </p:nvSpPr>
        <p:spPr>
          <a:xfrm>
            <a:off x="949325" y="1484784"/>
            <a:ext cx="4702795" cy="4611216"/>
          </a:xfrm>
          <a:ln>
            <a:solidFill>
              <a:schemeClr val="tx2"/>
            </a:solidFill>
          </a:ln>
        </p:spPr>
        <p:txBody>
          <a:bodyPr/>
          <a:lstStyle/>
          <a:p>
            <a:pPr marL="0" indent="0" eaLnBrk="1" hangingPunct="1">
              <a:buNone/>
              <a:defRPr/>
            </a:pP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endParaRPr lang="de-DE" sz="2000" dirty="0" smtClean="0"/>
          </a:p>
          <a:p>
            <a:pPr marL="0" indent="0" eaLnBrk="1" hangingPunct="1">
              <a:defRPr/>
            </a:pPr>
            <a:endParaRPr lang="de-DE" sz="2000" dirty="0" smtClean="0"/>
          </a:p>
          <a:p>
            <a:pPr marL="377825" indent="-377825" eaLnBrk="1" hangingPunct="1">
              <a:lnSpc>
                <a:spcPct val="100000"/>
              </a:lnSpc>
              <a:spcAft>
                <a:spcPts val="0"/>
              </a:spcAft>
              <a:tabLst>
                <a:tab pos="1160463" algn="l"/>
                <a:tab pos="1793875" algn="l"/>
              </a:tabLst>
              <a:defRPr/>
            </a:pPr>
            <a:r>
              <a:rPr lang="de-DE" sz="2000" b="1" dirty="0" smtClean="0"/>
              <a:t>Daraus entstehen...</a:t>
            </a:r>
            <a:r>
              <a:rPr lang="de-DE" sz="2000" dirty="0" smtClean="0"/>
              <a:t> </a:t>
            </a:r>
          </a:p>
          <a:p>
            <a:pPr marL="377825" indent="-377825" eaLnBrk="1" hangingPunct="1">
              <a:lnSpc>
                <a:spcPct val="100000"/>
              </a:lnSpc>
              <a:spcAft>
                <a:spcPts val="0"/>
              </a:spcAft>
              <a:tabLst>
                <a:tab pos="1160463" algn="l"/>
                <a:tab pos="1793875" algn="l"/>
              </a:tabLst>
              <a:defRPr/>
            </a:pPr>
            <a:r>
              <a:rPr lang="de-DE" sz="2000" dirty="0" smtClean="0"/>
              <a:t>...Berichte</a:t>
            </a:r>
          </a:p>
          <a:p>
            <a:pPr marL="377825" indent="-377825" eaLnBrk="1" hangingPunct="1">
              <a:lnSpc>
                <a:spcPct val="100000"/>
              </a:lnSpc>
              <a:spcAft>
                <a:spcPts val="0"/>
              </a:spcAft>
              <a:tabLst>
                <a:tab pos="1160463" algn="l"/>
                <a:tab pos="1793875" algn="l"/>
              </a:tabLst>
              <a:defRPr/>
            </a:pPr>
            <a:r>
              <a:rPr lang="de-DE" sz="2000" dirty="0" smtClean="0"/>
              <a:t>...Jahresbericht</a:t>
            </a:r>
          </a:p>
          <a:p>
            <a:pPr marL="377825" indent="-377825" eaLnBrk="1" hangingPunct="1">
              <a:lnSpc>
                <a:spcPct val="100000"/>
              </a:lnSpc>
              <a:spcAft>
                <a:spcPts val="0"/>
              </a:spcAft>
              <a:tabLst>
                <a:tab pos="1160463" algn="l"/>
                <a:tab pos="1793875" algn="l"/>
              </a:tabLst>
              <a:defRPr/>
            </a:pPr>
            <a:r>
              <a:rPr lang="de-DE" sz="2000" dirty="0" smtClean="0"/>
              <a:t>...Pressemitteilungen</a:t>
            </a:r>
          </a:p>
          <a:p>
            <a:pPr marL="377825" indent="-377825" eaLnBrk="1" hangingPunct="1">
              <a:lnSpc>
                <a:spcPct val="100000"/>
              </a:lnSpc>
              <a:spcAft>
                <a:spcPts val="0"/>
              </a:spcAft>
              <a:tabLst>
                <a:tab pos="1160463" algn="l"/>
                <a:tab pos="1793875" algn="l"/>
              </a:tabLst>
              <a:defRPr/>
            </a:pPr>
            <a:r>
              <a:rPr lang="de-DE" sz="2000" dirty="0" smtClean="0"/>
              <a:t>...Stellungnahmen</a:t>
            </a:r>
          </a:p>
          <a:p>
            <a:pPr marL="377825" indent="-377825" eaLnBrk="1" hangingPunct="1">
              <a:lnSpc>
                <a:spcPct val="100000"/>
              </a:lnSpc>
              <a:spcAft>
                <a:spcPts val="0"/>
              </a:spcAft>
              <a:tabLst>
                <a:tab pos="1160463" algn="l"/>
                <a:tab pos="1793875" algn="l"/>
              </a:tabLst>
              <a:defRPr/>
            </a:pPr>
            <a:r>
              <a:rPr lang="de-DE" sz="2000" dirty="0" smtClean="0"/>
              <a:t>...Asylgutachten</a:t>
            </a:r>
          </a:p>
          <a:p>
            <a:pPr marL="377825" indent="-377825" eaLnBrk="1" hangingPunct="1">
              <a:lnSpc>
                <a:spcPct val="100000"/>
              </a:lnSpc>
              <a:spcAft>
                <a:spcPts val="0"/>
              </a:spcAft>
              <a:tabLst>
                <a:tab pos="1160463" algn="l"/>
                <a:tab pos="1793875" algn="l"/>
              </a:tabLst>
              <a:defRPr/>
            </a:pPr>
            <a:r>
              <a:rPr lang="de-DE" sz="2000" dirty="0" smtClean="0"/>
              <a:t>...Kampagnen und Aktionen (z.B. </a:t>
            </a:r>
            <a:r>
              <a:rPr lang="de-DE" dirty="0" smtClean="0"/>
              <a:t>Demand Dignity)</a:t>
            </a:r>
            <a:endParaRPr lang="de-DE" sz="2000" dirty="0"/>
          </a:p>
        </p:txBody>
      </p:sp>
      <p:sp>
        <p:nvSpPr>
          <p:cNvPr id="5" name="Fußzeilenplatzhalter 4"/>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8" name="Foliennummernplatzhalter 7"/>
          <p:cNvSpPr>
            <a:spLocks noGrp="1"/>
          </p:cNvSpPr>
          <p:nvPr>
            <p:ph type="sldNum" sz="quarter" idx="12"/>
          </p:nvPr>
        </p:nvSpPr>
        <p:spPr/>
        <p:txBody>
          <a:bodyPr/>
          <a:lstStyle/>
          <a:p>
            <a:pPr>
              <a:defRPr/>
            </a:pPr>
            <a:fld id="{5074AF80-E29F-4118-841D-1D873258D6C6}" type="slidenum">
              <a:rPr lang="de-DE" smtClean="0"/>
              <a:pPr>
                <a:defRPr/>
              </a:pPr>
              <a:t>24</a:t>
            </a:fld>
            <a:endParaRPr lang="de-DE" dirty="0"/>
          </a:p>
        </p:txBody>
      </p:sp>
    </p:spTree>
  </p:cSld>
  <p:clrMapOvr>
    <a:masterClrMapping/>
  </p:clrMapOvr>
  <p:transition>
    <p:dissolve/>
    <p:sndAc>
      <p:stSnd>
        <p:snd r:embed="rId3"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Research…</a:t>
            </a:r>
            <a:endParaRPr lang="de-DE" dirty="0"/>
          </a:p>
        </p:txBody>
      </p:sp>
      <p:sp>
        <p:nvSpPr>
          <p:cNvPr id="7" name="Rectangle 4"/>
          <p:cNvSpPr>
            <a:spLocks noChangeArrowheads="1"/>
          </p:cNvSpPr>
          <p:nvPr/>
        </p:nvSpPr>
        <p:spPr bwMode="auto">
          <a:xfrm>
            <a:off x="6012160" y="1628800"/>
            <a:ext cx="2880320" cy="3873500"/>
          </a:xfrm>
          <a:prstGeom prst="rect">
            <a:avLst/>
          </a:prstGeom>
          <a:noFill/>
          <a:ln w="9525">
            <a:noFill/>
            <a:miter lim="800000"/>
            <a:headEnd/>
            <a:tailEnd/>
          </a:ln>
        </p:spPr>
        <p:txBody>
          <a:bodyPr lIns="144000" tIns="144000" rIns="144000" bIns="144000"/>
          <a:lstStyle/>
          <a:p>
            <a:pPr algn="l">
              <a:spcBef>
                <a:spcPts val="600"/>
              </a:spcBef>
            </a:pPr>
            <a:r>
              <a:rPr lang="de-DE" b="1" dirty="0"/>
              <a:t>Klassische Research-Methoden:</a:t>
            </a:r>
          </a:p>
          <a:p>
            <a:pPr algn="l">
              <a:spcBef>
                <a:spcPts val="600"/>
              </a:spcBef>
            </a:pPr>
            <a:r>
              <a:rPr lang="de-DE" b="1" dirty="0">
                <a:sym typeface="Wingdings" pitchFamily="2" charset="2"/>
              </a:rPr>
              <a:t></a:t>
            </a:r>
            <a:r>
              <a:rPr lang="de-DE" dirty="0"/>
              <a:t> Medienauswertung</a:t>
            </a:r>
          </a:p>
          <a:p>
            <a:pPr algn="l">
              <a:spcBef>
                <a:spcPts val="600"/>
              </a:spcBef>
            </a:pPr>
            <a:r>
              <a:rPr lang="de-DE" dirty="0">
                <a:sym typeface="Wingdings" pitchFamily="2" charset="2"/>
              </a:rPr>
              <a:t> Reisen ins Land</a:t>
            </a:r>
          </a:p>
          <a:p>
            <a:pPr algn="l">
              <a:spcBef>
                <a:spcPts val="600"/>
              </a:spcBef>
            </a:pPr>
            <a:r>
              <a:rPr lang="de-DE" dirty="0">
                <a:sym typeface="Wingdings" pitchFamily="2" charset="2"/>
              </a:rPr>
              <a:t> Kontakte zu Personen</a:t>
            </a:r>
          </a:p>
          <a:p>
            <a:pPr algn="l">
              <a:spcBef>
                <a:spcPts val="600"/>
              </a:spcBef>
            </a:pPr>
            <a:r>
              <a:rPr lang="de-DE" b="1" dirty="0">
                <a:sym typeface="Wingdings" pitchFamily="2" charset="2"/>
              </a:rPr>
              <a:t> </a:t>
            </a:r>
            <a:r>
              <a:rPr lang="de-DE" dirty="0">
                <a:sym typeface="Wingdings" pitchFamily="2" charset="2"/>
              </a:rPr>
              <a:t>Internet</a:t>
            </a:r>
          </a:p>
          <a:p>
            <a:pPr algn="l">
              <a:spcBef>
                <a:spcPts val="600"/>
              </a:spcBef>
            </a:pPr>
            <a:r>
              <a:rPr lang="de-DE" b="1" dirty="0">
                <a:sym typeface="Wingdings" pitchFamily="2" charset="2"/>
              </a:rPr>
              <a:t> </a:t>
            </a:r>
            <a:r>
              <a:rPr lang="de-DE" dirty="0">
                <a:sym typeface="Wingdings" pitchFamily="2" charset="2"/>
              </a:rPr>
              <a:t>Zwischenstaatliche     </a:t>
            </a:r>
            <a:r>
              <a:rPr lang="de-DE" dirty="0" smtClean="0">
                <a:sym typeface="Wingdings" pitchFamily="2" charset="2"/>
              </a:rPr>
              <a:t>   Organisationen </a:t>
            </a:r>
            <a:endParaRPr lang="de-DE" dirty="0">
              <a:sym typeface="Wingdings" pitchFamily="2" charset="2"/>
            </a:endParaRPr>
          </a:p>
          <a:p>
            <a:pPr algn="l">
              <a:spcBef>
                <a:spcPts val="600"/>
              </a:spcBef>
            </a:pPr>
            <a:r>
              <a:rPr lang="de-DE" b="1" dirty="0">
                <a:sym typeface="Wingdings" pitchFamily="2" charset="2"/>
              </a:rPr>
              <a:t> </a:t>
            </a:r>
            <a:r>
              <a:rPr lang="de-DE" dirty="0">
                <a:sym typeface="Wingdings" pitchFamily="2" charset="2"/>
              </a:rPr>
              <a:t>Andere NGOs</a:t>
            </a:r>
            <a:endParaRPr lang="de-DE" dirty="0"/>
          </a:p>
        </p:txBody>
      </p:sp>
      <p:sp>
        <p:nvSpPr>
          <p:cNvPr id="5" name="Fußzeilenplatzhalter 4"/>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8" name="Foliennummernplatzhalter 7"/>
          <p:cNvSpPr>
            <a:spLocks noGrp="1"/>
          </p:cNvSpPr>
          <p:nvPr>
            <p:ph type="sldNum" sz="quarter" idx="12"/>
          </p:nvPr>
        </p:nvSpPr>
        <p:spPr/>
        <p:txBody>
          <a:bodyPr/>
          <a:lstStyle/>
          <a:p>
            <a:pPr>
              <a:defRPr/>
            </a:pPr>
            <a:fld id="{5074AF80-E29F-4118-841D-1D873258D6C6}" type="slidenum">
              <a:rPr lang="de-DE" smtClean="0"/>
              <a:pPr>
                <a:defRPr/>
              </a:pPr>
              <a:t>25</a:t>
            </a:fld>
            <a:endParaRPr lang="de-DE" dirty="0"/>
          </a:p>
        </p:txBody>
      </p:sp>
      <p:sp>
        <p:nvSpPr>
          <p:cNvPr id="9" name="Inhaltsplatzhalter 8"/>
          <p:cNvSpPr>
            <a:spLocks noGrp="1"/>
          </p:cNvSpPr>
          <p:nvPr>
            <p:ph idx="1"/>
          </p:nvPr>
        </p:nvSpPr>
        <p:spPr/>
        <p:txBody>
          <a:bodyPr/>
          <a:lstStyle/>
          <a:p>
            <a:endParaRPr lang="de-DE"/>
          </a:p>
        </p:txBody>
      </p:sp>
    </p:spTree>
  </p:cSld>
  <p:clrMapOvr>
    <a:masterClrMapping/>
  </p:clrMapOvr>
  <p:transition>
    <p:dissolve/>
    <p:sndAc>
      <p:stSnd>
        <p:snd r:embed="rId3"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Research…</a:t>
            </a:r>
            <a:endParaRPr lang="de-DE" dirty="0"/>
          </a:p>
        </p:txBody>
      </p:sp>
      <p:sp>
        <p:nvSpPr>
          <p:cNvPr id="6" name="Rectangle 3"/>
          <p:cNvSpPr>
            <a:spLocks noGrp="1" noChangeAspect="1" noChangeArrowheads="1"/>
          </p:cNvSpPr>
          <p:nvPr>
            <p:ph idx="1"/>
          </p:nvPr>
        </p:nvSpPr>
        <p:spPr>
          <a:xfrm>
            <a:off x="949325" y="1484784"/>
            <a:ext cx="4702795" cy="4611216"/>
          </a:xfrm>
          <a:ln>
            <a:solidFill>
              <a:schemeClr val="tx2"/>
            </a:solidFill>
          </a:ln>
        </p:spPr>
        <p:txBody>
          <a:bodyPr/>
          <a:lstStyle/>
          <a:p>
            <a:pPr marL="0" indent="0" eaLnBrk="1" hangingPunct="1">
              <a:buNone/>
              <a:defRPr/>
            </a:pPr>
            <a:r>
              <a:rPr lang="de-DE" sz="2000" dirty="0" smtClean="0"/>
              <a:t>Amnesty International verlässt sich nur auf eigene Informationen und solche die von mehreren anderen unabhängigen Quellen bestätigt wurden.</a:t>
            </a:r>
          </a:p>
          <a:p>
            <a:pPr marL="0" indent="0" eaLnBrk="1" hangingPunct="1">
              <a:defRPr/>
            </a:pPr>
            <a:endParaRPr lang="de-DE" sz="2000" dirty="0" smtClean="0"/>
          </a:p>
          <a:p>
            <a:pPr marL="377825" indent="-377825" eaLnBrk="1" hangingPunct="1">
              <a:lnSpc>
                <a:spcPct val="100000"/>
              </a:lnSpc>
              <a:spcAft>
                <a:spcPts val="0"/>
              </a:spcAft>
              <a:tabLst>
                <a:tab pos="1160463" algn="l"/>
                <a:tab pos="1793875" algn="l"/>
              </a:tabLst>
              <a:defRPr/>
            </a:pPr>
            <a:r>
              <a:rPr lang="de-DE" sz="2000" b="1" dirty="0" smtClean="0"/>
              <a:t>Daraus entstehen...</a:t>
            </a:r>
            <a:r>
              <a:rPr lang="de-DE" sz="2000" dirty="0" smtClean="0"/>
              <a:t> </a:t>
            </a:r>
          </a:p>
          <a:p>
            <a:pPr marL="377825" indent="-377825" eaLnBrk="1" hangingPunct="1">
              <a:lnSpc>
                <a:spcPct val="100000"/>
              </a:lnSpc>
              <a:spcAft>
                <a:spcPts val="0"/>
              </a:spcAft>
              <a:tabLst>
                <a:tab pos="1160463" algn="l"/>
                <a:tab pos="1793875" algn="l"/>
              </a:tabLst>
              <a:defRPr/>
            </a:pPr>
            <a:r>
              <a:rPr lang="de-DE" sz="2000" dirty="0" smtClean="0"/>
              <a:t>...Berichte</a:t>
            </a:r>
          </a:p>
          <a:p>
            <a:pPr marL="377825" indent="-377825" eaLnBrk="1" hangingPunct="1">
              <a:lnSpc>
                <a:spcPct val="100000"/>
              </a:lnSpc>
              <a:spcAft>
                <a:spcPts val="0"/>
              </a:spcAft>
              <a:tabLst>
                <a:tab pos="1160463" algn="l"/>
                <a:tab pos="1793875" algn="l"/>
              </a:tabLst>
              <a:defRPr/>
            </a:pPr>
            <a:r>
              <a:rPr lang="de-DE" sz="2000" dirty="0" smtClean="0"/>
              <a:t>...Jahresbericht</a:t>
            </a:r>
          </a:p>
          <a:p>
            <a:pPr marL="377825" indent="-377825" eaLnBrk="1" hangingPunct="1">
              <a:lnSpc>
                <a:spcPct val="100000"/>
              </a:lnSpc>
              <a:spcAft>
                <a:spcPts val="0"/>
              </a:spcAft>
              <a:tabLst>
                <a:tab pos="1160463" algn="l"/>
                <a:tab pos="1793875" algn="l"/>
              </a:tabLst>
              <a:defRPr/>
            </a:pPr>
            <a:r>
              <a:rPr lang="de-DE" sz="2000" dirty="0" smtClean="0"/>
              <a:t>...Pressemitteilungen</a:t>
            </a:r>
          </a:p>
          <a:p>
            <a:pPr marL="377825" indent="-377825" eaLnBrk="1" hangingPunct="1">
              <a:lnSpc>
                <a:spcPct val="100000"/>
              </a:lnSpc>
              <a:spcAft>
                <a:spcPts val="0"/>
              </a:spcAft>
              <a:tabLst>
                <a:tab pos="1160463" algn="l"/>
                <a:tab pos="1793875" algn="l"/>
              </a:tabLst>
              <a:defRPr/>
            </a:pPr>
            <a:r>
              <a:rPr lang="de-DE" sz="2000" dirty="0" smtClean="0"/>
              <a:t>...Stellungnahmen</a:t>
            </a:r>
          </a:p>
          <a:p>
            <a:pPr marL="377825" indent="-377825" eaLnBrk="1" hangingPunct="1">
              <a:lnSpc>
                <a:spcPct val="100000"/>
              </a:lnSpc>
              <a:spcAft>
                <a:spcPts val="0"/>
              </a:spcAft>
              <a:tabLst>
                <a:tab pos="1160463" algn="l"/>
                <a:tab pos="1793875" algn="l"/>
              </a:tabLst>
              <a:defRPr/>
            </a:pPr>
            <a:r>
              <a:rPr lang="de-DE" sz="2000" dirty="0" smtClean="0"/>
              <a:t>...Asylgutachten</a:t>
            </a:r>
          </a:p>
          <a:p>
            <a:pPr marL="377825" indent="-377825" eaLnBrk="1" hangingPunct="1">
              <a:lnSpc>
                <a:spcPct val="100000"/>
              </a:lnSpc>
              <a:spcAft>
                <a:spcPts val="0"/>
              </a:spcAft>
              <a:tabLst>
                <a:tab pos="1160463" algn="l"/>
                <a:tab pos="1793875" algn="l"/>
              </a:tabLst>
              <a:defRPr/>
            </a:pPr>
            <a:r>
              <a:rPr lang="de-DE" sz="2000" dirty="0" smtClean="0"/>
              <a:t>...Kampagnen und Aktionen (z.B. </a:t>
            </a:r>
            <a:r>
              <a:rPr lang="de-DE" dirty="0" smtClean="0"/>
              <a:t>Demand Dignity)</a:t>
            </a:r>
            <a:endParaRPr lang="de-DE" sz="2000" dirty="0"/>
          </a:p>
        </p:txBody>
      </p:sp>
      <p:sp>
        <p:nvSpPr>
          <p:cNvPr id="7" name="Rectangle 4"/>
          <p:cNvSpPr>
            <a:spLocks noChangeArrowheads="1"/>
          </p:cNvSpPr>
          <p:nvPr/>
        </p:nvSpPr>
        <p:spPr bwMode="auto">
          <a:xfrm>
            <a:off x="6012160" y="1628800"/>
            <a:ext cx="2880320" cy="3873500"/>
          </a:xfrm>
          <a:prstGeom prst="rect">
            <a:avLst/>
          </a:prstGeom>
          <a:noFill/>
          <a:ln w="9525">
            <a:noFill/>
            <a:miter lim="800000"/>
            <a:headEnd/>
            <a:tailEnd/>
          </a:ln>
        </p:spPr>
        <p:txBody>
          <a:bodyPr lIns="144000" tIns="144000" rIns="144000" bIns="144000"/>
          <a:lstStyle/>
          <a:p>
            <a:pPr algn="l">
              <a:spcBef>
                <a:spcPts val="600"/>
              </a:spcBef>
            </a:pPr>
            <a:r>
              <a:rPr lang="de-DE" b="1" dirty="0"/>
              <a:t>Klassische Research-Methoden:</a:t>
            </a:r>
          </a:p>
          <a:p>
            <a:pPr algn="l">
              <a:spcBef>
                <a:spcPts val="600"/>
              </a:spcBef>
            </a:pPr>
            <a:r>
              <a:rPr lang="de-DE" b="1" dirty="0">
                <a:sym typeface="Wingdings" pitchFamily="2" charset="2"/>
              </a:rPr>
              <a:t></a:t>
            </a:r>
            <a:r>
              <a:rPr lang="de-DE" dirty="0"/>
              <a:t> Medienauswertung</a:t>
            </a:r>
          </a:p>
          <a:p>
            <a:pPr algn="l">
              <a:spcBef>
                <a:spcPts val="600"/>
              </a:spcBef>
            </a:pPr>
            <a:r>
              <a:rPr lang="de-DE" dirty="0">
                <a:sym typeface="Wingdings" pitchFamily="2" charset="2"/>
              </a:rPr>
              <a:t> Reisen ins Land</a:t>
            </a:r>
          </a:p>
          <a:p>
            <a:pPr algn="l">
              <a:spcBef>
                <a:spcPts val="600"/>
              </a:spcBef>
            </a:pPr>
            <a:r>
              <a:rPr lang="de-DE" dirty="0">
                <a:sym typeface="Wingdings" pitchFamily="2" charset="2"/>
              </a:rPr>
              <a:t> Kontakte zu Personen</a:t>
            </a:r>
          </a:p>
          <a:p>
            <a:pPr algn="l">
              <a:spcBef>
                <a:spcPts val="600"/>
              </a:spcBef>
            </a:pPr>
            <a:r>
              <a:rPr lang="de-DE" b="1" dirty="0">
                <a:sym typeface="Wingdings" pitchFamily="2" charset="2"/>
              </a:rPr>
              <a:t> </a:t>
            </a:r>
            <a:r>
              <a:rPr lang="de-DE" dirty="0">
                <a:sym typeface="Wingdings" pitchFamily="2" charset="2"/>
              </a:rPr>
              <a:t>Internet</a:t>
            </a:r>
          </a:p>
          <a:p>
            <a:pPr algn="l">
              <a:spcBef>
                <a:spcPts val="600"/>
              </a:spcBef>
            </a:pPr>
            <a:r>
              <a:rPr lang="de-DE" b="1" dirty="0">
                <a:sym typeface="Wingdings" pitchFamily="2" charset="2"/>
              </a:rPr>
              <a:t> </a:t>
            </a:r>
            <a:r>
              <a:rPr lang="de-DE" dirty="0">
                <a:sym typeface="Wingdings" pitchFamily="2" charset="2"/>
              </a:rPr>
              <a:t>Zwischenstaatliche     </a:t>
            </a:r>
            <a:r>
              <a:rPr lang="de-DE" dirty="0" smtClean="0">
                <a:sym typeface="Wingdings" pitchFamily="2" charset="2"/>
              </a:rPr>
              <a:t>   Organisationen </a:t>
            </a:r>
            <a:endParaRPr lang="de-DE" dirty="0">
              <a:sym typeface="Wingdings" pitchFamily="2" charset="2"/>
            </a:endParaRPr>
          </a:p>
          <a:p>
            <a:pPr algn="l">
              <a:spcBef>
                <a:spcPts val="600"/>
              </a:spcBef>
            </a:pPr>
            <a:r>
              <a:rPr lang="de-DE" b="1" dirty="0">
                <a:sym typeface="Wingdings" pitchFamily="2" charset="2"/>
              </a:rPr>
              <a:t> </a:t>
            </a:r>
            <a:r>
              <a:rPr lang="de-DE" dirty="0">
                <a:sym typeface="Wingdings" pitchFamily="2" charset="2"/>
              </a:rPr>
              <a:t>Andere NGOs</a:t>
            </a:r>
            <a:endParaRPr lang="de-DE" dirty="0"/>
          </a:p>
        </p:txBody>
      </p:sp>
      <p:sp>
        <p:nvSpPr>
          <p:cNvPr id="5" name="Fußzeilenplatzhalter 4"/>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8" name="Foliennummernplatzhalter 7"/>
          <p:cNvSpPr>
            <a:spLocks noGrp="1"/>
          </p:cNvSpPr>
          <p:nvPr>
            <p:ph type="sldNum" sz="quarter" idx="12"/>
          </p:nvPr>
        </p:nvSpPr>
        <p:spPr/>
        <p:txBody>
          <a:bodyPr/>
          <a:lstStyle/>
          <a:p>
            <a:pPr>
              <a:defRPr/>
            </a:pPr>
            <a:fld id="{5074AF80-E29F-4118-841D-1D873258D6C6}" type="slidenum">
              <a:rPr lang="de-DE" smtClean="0"/>
              <a:pPr>
                <a:defRPr/>
              </a:pPr>
              <a:t>26</a:t>
            </a:fld>
            <a:endParaRPr lang="de-DE" dirty="0"/>
          </a:p>
        </p:txBody>
      </p:sp>
    </p:spTree>
  </p:cSld>
  <p:clrMapOvr>
    <a:masterClrMapping/>
  </p:clrMapOvr>
  <p:transition>
    <p:dissolve/>
    <p:sndAc>
      <p:stSnd>
        <p:snd r:embed="rId3"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Internationale Organisation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27</a:t>
            </a:fld>
            <a:endParaRPr lang="de-DE" dirty="0"/>
          </a:p>
        </p:txBody>
      </p:sp>
      <p:pic>
        <p:nvPicPr>
          <p:cNvPr id="10" name="Inhaltsplatzhalter 9" descr="Organisation von AI II.1.png"/>
          <p:cNvPicPr>
            <a:picLocks noGrp="1" noChangeAspect="1"/>
          </p:cNvPicPr>
          <p:nvPr>
            <p:ph idx="1"/>
          </p:nvPr>
        </p:nvPicPr>
        <p:blipFill>
          <a:blip r:embed="rId4" cstate="print"/>
          <a:stretch>
            <a:fillRect/>
          </a:stretch>
        </p:blipFill>
        <p:spPr>
          <a:xfrm>
            <a:off x="949325" y="1805279"/>
            <a:ext cx="7661275" cy="3753854"/>
          </a:xfrm>
        </p:spPr>
      </p:pic>
    </p:spTree>
  </p:cSld>
  <p:clrMapOvr>
    <a:masterClrMapping/>
  </p:clrMapOvr>
  <p:transition spd="slow">
    <p:dissolve/>
    <p:sndAc>
      <p:stSnd>
        <p:snd r:embed="rId3"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Internationale Organisation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28</a:t>
            </a:fld>
            <a:endParaRPr lang="de-DE" dirty="0"/>
          </a:p>
        </p:txBody>
      </p:sp>
      <p:pic>
        <p:nvPicPr>
          <p:cNvPr id="7" name="Inhaltsplatzhalter 6" descr="Organisation von AI II.2.png"/>
          <p:cNvPicPr>
            <a:picLocks noGrp="1" noChangeAspect="1"/>
          </p:cNvPicPr>
          <p:nvPr>
            <p:ph idx="1"/>
          </p:nvPr>
        </p:nvPicPr>
        <p:blipFill>
          <a:blip r:embed="rId3" cstate="print"/>
          <a:stretch>
            <a:fillRect/>
          </a:stretch>
        </p:blipFill>
        <p:spPr>
          <a:xfrm>
            <a:off x="949325" y="1805279"/>
            <a:ext cx="7661275" cy="3753854"/>
          </a:xfrm>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Internationale Organisation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29</a:t>
            </a:fld>
            <a:endParaRPr lang="de-DE" dirty="0"/>
          </a:p>
        </p:txBody>
      </p:sp>
      <p:pic>
        <p:nvPicPr>
          <p:cNvPr id="7" name="Inhaltsplatzhalter 6" descr="Organisation von AI II.3.png"/>
          <p:cNvPicPr>
            <a:picLocks noGrp="1" noChangeAspect="1"/>
          </p:cNvPicPr>
          <p:nvPr>
            <p:ph idx="1"/>
          </p:nvPr>
        </p:nvPicPr>
        <p:blipFill>
          <a:blip r:embed="rId2" cstate="print"/>
          <a:stretch>
            <a:fillRect/>
          </a:stretch>
        </p:blipFill>
        <p:spPr>
          <a:xfrm>
            <a:off x="949325" y="1805279"/>
            <a:ext cx="7661275" cy="3753854"/>
          </a:xfr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755576" y="1484784"/>
            <a:ext cx="7560840" cy="4248472"/>
          </a:xfrm>
        </p:spPr>
        <p:txBody>
          <a:bodyPr/>
          <a:lstStyle/>
          <a:p>
            <a:pPr>
              <a:buNone/>
            </a:pPr>
            <a:r>
              <a:rPr lang="de-DE" dirty="0" smtClean="0"/>
              <a:t>	</a:t>
            </a:r>
          </a:p>
          <a:p>
            <a:pPr>
              <a:buNone/>
            </a:pPr>
            <a:r>
              <a:rPr lang="de-DE" dirty="0" smtClean="0"/>
              <a:t>	Menschenrechte sind Rechte des Menschen gegenüber dem Staat.</a:t>
            </a:r>
            <a:br>
              <a:rPr lang="de-DE" dirty="0" smtClean="0"/>
            </a:b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Internationale Organisation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30</a:t>
            </a:fld>
            <a:endParaRPr lang="de-DE" dirty="0"/>
          </a:p>
        </p:txBody>
      </p:sp>
      <p:pic>
        <p:nvPicPr>
          <p:cNvPr id="7" name="Inhaltsplatzhalter 6" descr="Organisation von AI II.4.png"/>
          <p:cNvPicPr>
            <a:picLocks noGrp="1" noChangeAspect="1"/>
          </p:cNvPicPr>
          <p:nvPr>
            <p:ph idx="1"/>
          </p:nvPr>
        </p:nvPicPr>
        <p:blipFill>
          <a:blip r:embed="rId2" cstate="print"/>
          <a:stretch>
            <a:fillRect/>
          </a:stretch>
        </p:blipFill>
        <p:spPr>
          <a:xfrm>
            <a:off x="949325" y="1805279"/>
            <a:ext cx="7661275" cy="3753854"/>
          </a:xfrm>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Internationale Organisation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31</a:t>
            </a:fld>
            <a:endParaRPr lang="de-DE" dirty="0"/>
          </a:p>
        </p:txBody>
      </p:sp>
      <p:pic>
        <p:nvPicPr>
          <p:cNvPr id="10" name="Inhaltsplatzhalter 9" descr="Organisation von AI II.5.png"/>
          <p:cNvPicPr>
            <a:picLocks noGrp="1" noChangeAspect="1"/>
          </p:cNvPicPr>
          <p:nvPr>
            <p:ph idx="1"/>
          </p:nvPr>
        </p:nvPicPr>
        <p:blipFill>
          <a:blip r:embed="rId2" cstate="print"/>
          <a:stretch>
            <a:fillRect/>
          </a:stretch>
        </p:blipFill>
        <p:spPr>
          <a:xfrm>
            <a:off x="949325" y="1805279"/>
            <a:ext cx="7661275" cy="3753854"/>
          </a:xfrm>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Internationale Organisation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32</a:t>
            </a:fld>
            <a:endParaRPr lang="de-DE" dirty="0"/>
          </a:p>
        </p:txBody>
      </p:sp>
      <p:pic>
        <p:nvPicPr>
          <p:cNvPr id="8" name="Inhaltsplatzhalter 7" descr="Organisation von AI II.png"/>
          <p:cNvPicPr>
            <a:picLocks noGrp="1" noChangeAspect="1"/>
          </p:cNvPicPr>
          <p:nvPr>
            <p:ph idx="1"/>
          </p:nvPr>
        </p:nvPicPr>
        <p:blipFill>
          <a:blip r:embed="rId2" cstate="print"/>
          <a:stretch>
            <a:fillRect/>
          </a:stretch>
        </p:blipFill>
        <p:spPr>
          <a:xfrm>
            <a:off x="949325" y="1805279"/>
            <a:ext cx="7661275" cy="3753854"/>
          </a:xfrm>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Sektion der Bundesrepublik Deutschland</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33</a:t>
            </a:fld>
            <a:endParaRPr lang="de-DE" dirty="0"/>
          </a:p>
        </p:txBody>
      </p:sp>
      <p:pic>
        <p:nvPicPr>
          <p:cNvPr id="7" name="Inhaltsplatzhalter 6" descr="Organisation von AI.0.png"/>
          <p:cNvPicPr>
            <a:picLocks noGrp="1" noChangeAspect="1"/>
          </p:cNvPicPr>
          <p:nvPr>
            <p:ph idx="1"/>
          </p:nvPr>
        </p:nvPicPr>
        <p:blipFill>
          <a:blip r:embed="rId4" cstate="print"/>
          <a:stretch>
            <a:fillRect/>
          </a:stretch>
        </p:blipFill>
        <p:spPr>
          <a:xfrm>
            <a:off x="1151363" y="1904273"/>
            <a:ext cx="7257199" cy="3555866"/>
          </a:xfrm>
        </p:spPr>
      </p:pic>
    </p:spTree>
  </p:cSld>
  <p:clrMapOvr>
    <a:masterClrMapping/>
  </p:clrMapOvr>
  <p:transition spd="slow">
    <p:dissolve/>
    <p:sndAc>
      <p:stSnd>
        <p:snd r:embed="rId3"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Sektion der Bundesrepublik Deutschland</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34</a:t>
            </a:fld>
            <a:endParaRPr lang="de-DE" dirty="0"/>
          </a:p>
        </p:txBody>
      </p:sp>
      <p:pic>
        <p:nvPicPr>
          <p:cNvPr id="7" name="Inhaltsplatzhalter 6" descr="Organisation von AI.1.png"/>
          <p:cNvPicPr>
            <a:picLocks noGrp="1" noChangeAspect="1"/>
          </p:cNvPicPr>
          <p:nvPr>
            <p:ph idx="1"/>
          </p:nvPr>
        </p:nvPicPr>
        <p:blipFill>
          <a:blip r:embed="rId2" cstate="print"/>
          <a:stretch>
            <a:fillRect/>
          </a:stretch>
        </p:blipFill>
        <p:spPr>
          <a:xfrm>
            <a:off x="1151363" y="1904273"/>
            <a:ext cx="7257199" cy="3555866"/>
          </a:xfrm>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Sektion der Bundesrepublik Deutschland</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35</a:t>
            </a:fld>
            <a:endParaRPr lang="de-DE" dirty="0"/>
          </a:p>
        </p:txBody>
      </p:sp>
      <p:pic>
        <p:nvPicPr>
          <p:cNvPr id="9" name="Inhaltsplatzhalter 8" descr="Organisation von AI.2.png"/>
          <p:cNvPicPr>
            <a:picLocks noGrp="1" noChangeAspect="1"/>
          </p:cNvPicPr>
          <p:nvPr>
            <p:ph idx="1"/>
          </p:nvPr>
        </p:nvPicPr>
        <p:blipFill>
          <a:blip r:embed="rId2" cstate="print"/>
          <a:stretch>
            <a:fillRect/>
          </a:stretch>
        </p:blipFill>
        <p:spPr>
          <a:xfrm>
            <a:off x="1151363" y="1904273"/>
            <a:ext cx="7257199" cy="3555866"/>
          </a:xfrm>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Sektion der Bundesrepublik Deutschland</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36</a:t>
            </a:fld>
            <a:endParaRPr lang="de-DE" dirty="0"/>
          </a:p>
        </p:txBody>
      </p:sp>
      <p:pic>
        <p:nvPicPr>
          <p:cNvPr id="7" name="Inhaltsplatzhalter 6" descr="Organisation von AI.3.png"/>
          <p:cNvPicPr>
            <a:picLocks noGrp="1" noChangeAspect="1"/>
          </p:cNvPicPr>
          <p:nvPr>
            <p:ph idx="1"/>
          </p:nvPr>
        </p:nvPicPr>
        <p:blipFill>
          <a:blip r:embed="rId2" cstate="print"/>
          <a:stretch>
            <a:fillRect/>
          </a:stretch>
        </p:blipFill>
        <p:spPr>
          <a:xfrm>
            <a:off x="1151363" y="1904273"/>
            <a:ext cx="7257199" cy="3555866"/>
          </a:xfrm>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Sektion der Bundesrepublik Deutschland</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37</a:t>
            </a:fld>
            <a:endParaRPr lang="de-DE" dirty="0"/>
          </a:p>
        </p:txBody>
      </p:sp>
      <p:pic>
        <p:nvPicPr>
          <p:cNvPr id="7" name="Inhaltsplatzhalter 6" descr="Organisation von AI.3.png"/>
          <p:cNvPicPr>
            <a:picLocks noGrp="1" noChangeAspect="1"/>
          </p:cNvPicPr>
          <p:nvPr>
            <p:ph idx="1"/>
          </p:nvPr>
        </p:nvPicPr>
        <p:blipFill>
          <a:blip r:embed="rId2" cstate="print"/>
          <a:stretch>
            <a:fillRect/>
          </a:stretch>
        </p:blipFill>
        <p:spPr>
          <a:xfrm>
            <a:off x="1151363" y="1904273"/>
            <a:ext cx="7257199" cy="3555866"/>
          </a:xfrm>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Koordinationsgruppen</a:t>
            </a:r>
            <a:endParaRPr lang="de-DE" dirty="0"/>
          </a:p>
        </p:txBody>
      </p:sp>
      <p:sp>
        <p:nvSpPr>
          <p:cNvPr id="3" name="Inhaltsplatzhalter 2"/>
          <p:cNvSpPr>
            <a:spLocks noGrp="1"/>
          </p:cNvSpPr>
          <p:nvPr>
            <p:ph idx="1"/>
          </p:nvPr>
        </p:nvSpPr>
        <p:spPr>
          <a:xfrm>
            <a:off x="949325" y="1700808"/>
            <a:ext cx="7661275" cy="3960440"/>
          </a:xfrm>
        </p:spPr>
        <p:txBody>
          <a:bodyPr/>
          <a:lstStyle/>
          <a:p>
            <a:r>
              <a:rPr lang="de-DE" dirty="0" smtClean="0"/>
              <a:t>Kogruppen sind die Länder- und Themenspezialisten in der deutschen Sektion und bilden eine wichtige Schnittstelle zwischen dem IS, dem SdS und uns als lokale Gruppe.</a:t>
            </a:r>
            <a:br>
              <a:rPr lang="de-DE" dirty="0" smtClean="0"/>
            </a:br>
            <a:endParaRPr lang="de-DE" dirty="0" smtClean="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38</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Koordinationsgruppen</a:t>
            </a:r>
            <a:endParaRPr lang="de-DE" dirty="0"/>
          </a:p>
        </p:txBody>
      </p:sp>
      <p:sp>
        <p:nvSpPr>
          <p:cNvPr id="3" name="Inhaltsplatzhalter 2"/>
          <p:cNvSpPr>
            <a:spLocks noGrp="1"/>
          </p:cNvSpPr>
          <p:nvPr>
            <p:ph idx="1"/>
          </p:nvPr>
        </p:nvSpPr>
        <p:spPr>
          <a:xfrm>
            <a:off x="949325" y="1700808"/>
            <a:ext cx="7661275" cy="3960440"/>
          </a:xfrm>
        </p:spPr>
        <p:txBody>
          <a:bodyPr/>
          <a:lstStyle/>
          <a:p>
            <a:pP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r>
              <a:rPr lang="de-DE" dirty="0" smtClean="0"/>
              <a:t>Informationen aus dem IS werden an Kogruppen weitergeleitet dort aufbereitet und an die daran interessierten  lokalen Gruppen weitergeleitet.</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39</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755576" y="1484784"/>
            <a:ext cx="7560840" cy="4248472"/>
          </a:xfrm>
        </p:spPr>
        <p:txBody>
          <a:bodyPr/>
          <a:lstStyle/>
          <a:p>
            <a:pPr>
              <a:buNone/>
            </a:pPr>
            <a:r>
              <a:rPr lang="de-DE" dirty="0" smtClean="0"/>
              <a:t>	</a:t>
            </a:r>
          </a:p>
          <a:p>
            <a:pPr>
              <a:buNone/>
            </a:pPr>
            <a:r>
              <a:rPr lang="de-DE" dirty="0" smtClean="0"/>
              <a:t>	</a:t>
            </a:r>
          </a:p>
          <a:p>
            <a:pPr>
              <a:buNone/>
            </a:pPr>
            <a:r>
              <a:rPr lang="de-DE" dirty="0" smtClean="0"/>
              <a:t/>
            </a:r>
            <a:br>
              <a:rPr lang="de-DE" dirty="0" smtClean="0"/>
            </a:br>
            <a:r>
              <a:rPr lang="de-DE" dirty="0" smtClean="0"/>
              <a:t>Menschenrechte haben zum Ziel, die Würde jedes Menschen gegenüber der Willkür des Staates zu schützen. </a:t>
            </a:r>
            <a:br>
              <a:rPr lang="de-DE" dirty="0" smtClean="0"/>
            </a:br>
            <a:r>
              <a:rPr lang="de-DE" dirty="0" smtClean="0"/>
              <a:t/>
            </a:r>
            <a:br>
              <a:rPr lang="de-DE" dirty="0" smtClean="0"/>
            </a:b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Koordinationsgruppen</a:t>
            </a:r>
            <a:endParaRPr lang="de-DE" dirty="0"/>
          </a:p>
        </p:txBody>
      </p:sp>
      <p:sp>
        <p:nvSpPr>
          <p:cNvPr id="3" name="Inhaltsplatzhalter 2"/>
          <p:cNvSpPr>
            <a:spLocks noGrp="1"/>
          </p:cNvSpPr>
          <p:nvPr>
            <p:ph idx="1"/>
          </p:nvPr>
        </p:nvSpPr>
        <p:spPr>
          <a:xfrm>
            <a:off x="949325" y="1700808"/>
            <a:ext cx="7661275" cy="3960440"/>
          </a:xfrm>
        </p:spPr>
        <p:txBody>
          <a:bodyPr/>
          <a:lstStyle/>
          <a:p>
            <a:pP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r>
              <a:rPr lang="de-DE" dirty="0" smtClean="0"/>
              <a:t>Koordinationsgruppen sind Ansprechpartner für die lokalen Gruppen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40</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Koordinationsgruppen</a:t>
            </a:r>
            <a:endParaRPr lang="de-DE" dirty="0"/>
          </a:p>
        </p:txBody>
      </p:sp>
      <p:sp>
        <p:nvSpPr>
          <p:cNvPr id="3" name="Inhaltsplatzhalter 2"/>
          <p:cNvSpPr>
            <a:spLocks noGrp="1"/>
          </p:cNvSpPr>
          <p:nvPr>
            <p:ph idx="1"/>
          </p:nvPr>
        </p:nvSpPr>
        <p:spPr>
          <a:xfrm>
            <a:off x="949325" y="1700808"/>
            <a:ext cx="7661275" cy="3960440"/>
          </a:xfrm>
        </p:spPr>
        <p:txBody>
          <a:bodyPr/>
          <a:lstStyle/>
          <a:p>
            <a:r>
              <a:rPr lang="de-DE" dirty="0" smtClean="0"/>
              <a:t>Kogruppen sind die Länder- und Themenspezialisten in der deutschen Sektion und bilden eine wichtige Schnittstelle zwischen dem IS, dem SdS und uns als lokale Gruppe.</a:t>
            </a:r>
            <a:br>
              <a:rPr lang="de-DE" dirty="0" smtClean="0"/>
            </a:br>
            <a:endParaRPr lang="de-DE" dirty="0" smtClean="0"/>
          </a:p>
          <a:p>
            <a:r>
              <a:rPr lang="de-DE" dirty="0" smtClean="0"/>
              <a:t>Informationen aus dem IS werden an Kogruppen weitergeleitet dort aufbereitet und an die daran interessierten  lokalen Gruppen weitergeleitet.</a:t>
            </a:r>
            <a:br>
              <a:rPr lang="de-DE" dirty="0" smtClean="0"/>
            </a:br>
            <a:endParaRPr lang="de-DE" dirty="0" smtClean="0"/>
          </a:p>
          <a:p>
            <a:r>
              <a:rPr lang="de-DE" dirty="0" smtClean="0"/>
              <a:t>Koordinationsgruppen sind Ansprechpartner für die lokalen Gruppen</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41</a:t>
            </a:fld>
            <a:endParaRPr lang="de-DE"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Mitglied werden, warum?</a:t>
            </a:r>
            <a:endParaRPr lang="de-DE" dirty="0"/>
          </a:p>
        </p:txBody>
      </p:sp>
      <p:sp>
        <p:nvSpPr>
          <p:cNvPr id="3" name="Inhaltsplatzhalter 2"/>
          <p:cNvSpPr>
            <a:spLocks noGrp="1"/>
          </p:cNvSpPr>
          <p:nvPr>
            <p:ph idx="1"/>
          </p:nvPr>
        </p:nvSpPr>
        <p:spPr>
          <a:xfrm>
            <a:off x="949325" y="1196753"/>
            <a:ext cx="7661275" cy="5112568"/>
          </a:xfrm>
        </p:spPr>
        <p:txBody>
          <a:bodyPr/>
          <a:lstStyle/>
          <a:p>
            <a:pPr>
              <a:buNone/>
            </a:pPr>
            <a:r>
              <a:rPr lang="de-DE" dirty="0" smtClean="0"/>
              <a:t>	</a:t>
            </a:r>
            <a:br>
              <a:rPr lang="de-DE" dirty="0" smtClean="0"/>
            </a:br>
            <a:r>
              <a:rPr lang="de-DE" sz="2400" dirty="0" smtClean="0"/>
              <a:t>Ein Mitglied kann helfen Menschenrechtsverletzungen zu beenden.</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dirty="0" smtClean="0"/>
              <a:t>	</a:t>
            </a:r>
          </a:p>
          <a:p>
            <a:pPr>
              <a:buNone/>
            </a:pPr>
            <a:r>
              <a:rPr lang="de-DE" dirty="0" smtClean="0"/>
              <a:t>	</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42</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Mitglied werden, warum?</a:t>
            </a:r>
            <a:endParaRPr lang="de-DE" dirty="0"/>
          </a:p>
        </p:txBody>
      </p:sp>
      <p:sp>
        <p:nvSpPr>
          <p:cNvPr id="3" name="Inhaltsplatzhalter 2"/>
          <p:cNvSpPr>
            <a:spLocks noGrp="1"/>
          </p:cNvSpPr>
          <p:nvPr>
            <p:ph idx="1"/>
          </p:nvPr>
        </p:nvSpPr>
        <p:spPr>
          <a:xfrm>
            <a:off x="949325" y="1196753"/>
            <a:ext cx="7661275" cy="5112568"/>
          </a:xfrm>
        </p:spPr>
        <p:txBody>
          <a:bodyPr/>
          <a:lstStyle/>
          <a:p>
            <a:pPr>
              <a:buNone/>
            </a:pPr>
            <a:r>
              <a:rPr lang="de-DE" dirty="0" smtClean="0"/>
              <a:t>	</a:t>
            </a:r>
            <a:br>
              <a:rPr lang="de-DE"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Ein Mitglied kann helfen die dafür </a:t>
            </a:r>
            <a:br>
              <a:rPr lang="de-DE" sz="2400" dirty="0" smtClean="0"/>
            </a:br>
            <a:r>
              <a:rPr lang="de-DE" sz="2400" dirty="0" smtClean="0"/>
              <a:t>Verantwortlichen zur Rechenschaft zu ziehen</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dirty="0" smtClean="0"/>
              <a:t>	</a:t>
            </a:r>
          </a:p>
          <a:p>
            <a:pPr>
              <a:buNone/>
            </a:pPr>
            <a:r>
              <a:rPr lang="de-DE" dirty="0" smtClean="0"/>
              <a:t>	</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43</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Mitglied werden, warum?</a:t>
            </a:r>
            <a:endParaRPr lang="de-DE" dirty="0"/>
          </a:p>
        </p:txBody>
      </p:sp>
      <p:sp>
        <p:nvSpPr>
          <p:cNvPr id="3" name="Inhaltsplatzhalter 2"/>
          <p:cNvSpPr>
            <a:spLocks noGrp="1"/>
          </p:cNvSpPr>
          <p:nvPr>
            <p:ph idx="1"/>
          </p:nvPr>
        </p:nvSpPr>
        <p:spPr>
          <a:xfrm>
            <a:off x="949325" y="1196753"/>
            <a:ext cx="7661275" cy="5112568"/>
          </a:xfrm>
        </p:spPr>
        <p:txBody>
          <a:bodyPr/>
          <a:lstStyle/>
          <a:p>
            <a:pPr>
              <a:buNone/>
            </a:pPr>
            <a:r>
              <a:rPr lang="de-DE" dirty="0" smtClean="0"/>
              <a:t>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sz="2400" dirty="0" smtClean="0"/>
              <a:t/>
            </a:r>
            <a:br>
              <a:rPr lang="de-DE" sz="2400" dirty="0" smtClean="0"/>
            </a:br>
            <a:r>
              <a:rPr lang="de-DE" sz="2400" dirty="0" smtClean="0"/>
              <a:t>Ein Mitglied kann den Opfern von Menschenrechtsverletzungen eine Stimme geben.</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dirty="0" smtClean="0"/>
              <a:t>	</a:t>
            </a:r>
          </a:p>
          <a:p>
            <a:pPr>
              <a:buNone/>
            </a:pPr>
            <a:r>
              <a:rPr lang="de-DE" dirty="0" smtClean="0"/>
              <a:t>	</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44</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Mitglied werden, warum?</a:t>
            </a:r>
            <a:endParaRPr lang="de-DE" dirty="0"/>
          </a:p>
        </p:txBody>
      </p:sp>
      <p:sp>
        <p:nvSpPr>
          <p:cNvPr id="3" name="Inhaltsplatzhalter 2"/>
          <p:cNvSpPr>
            <a:spLocks noGrp="1"/>
          </p:cNvSpPr>
          <p:nvPr>
            <p:ph idx="1"/>
          </p:nvPr>
        </p:nvSpPr>
        <p:spPr>
          <a:xfrm>
            <a:off x="949325" y="1196753"/>
            <a:ext cx="7661275" cy="5112568"/>
          </a:xfrm>
        </p:spPr>
        <p:txBody>
          <a:bodyPr/>
          <a:lstStyle/>
          <a:p>
            <a:pPr>
              <a:buNone/>
            </a:pPr>
            <a:r>
              <a:rPr lang="de-DE" dirty="0" smtClean="0"/>
              <a:t>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sz="2400" dirty="0" smtClean="0"/>
              <a:t/>
            </a:r>
            <a:br>
              <a:rPr lang="de-DE" sz="2400" dirty="0" smtClean="0"/>
            </a:br>
            <a:r>
              <a:rPr lang="de-DE" sz="2400" dirty="0" smtClean="0"/>
              <a:t/>
            </a:r>
            <a:br>
              <a:rPr lang="de-DE" sz="2400" dirty="0" smtClean="0"/>
            </a:br>
            <a:r>
              <a:rPr lang="de-DE" sz="2400" dirty="0" smtClean="0"/>
              <a:t>Ein Mitglied ist Teil von Amnesty International, der größten Menschenrechtsorganisation der Welt</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dirty="0" smtClean="0"/>
              <a:t>	</a:t>
            </a:r>
          </a:p>
          <a:p>
            <a:pPr>
              <a:buNone/>
            </a:pPr>
            <a:r>
              <a:rPr lang="de-DE" dirty="0" smtClean="0"/>
              <a:t>	</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45</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Mitglied werden, warum?</a:t>
            </a:r>
            <a:endParaRPr lang="de-DE" dirty="0"/>
          </a:p>
        </p:txBody>
      </p:sp>
      <p:sp>
        <p:nvSpPr>
          <p:cNvPr id="3" name="Inhaltsplatzhalter 2"/>
          <p:cNvSpPr>
            <a:spLocks noGrp="1"/>
          </p:cNvSpPr>
          <p:nvPr>
            <p:ph idx="1"/>
          </p:nvPr>
        </p:nvSpPr>
        <p:spPr>
          <a:xfrm>
            <a:off x="949325" y="1196753"/>
            <a:ext cx="7661275" cy="5112568"/>
          </a:xfrm>
        </p:spPr>
        <p:txBody>
          <a:bodyPr/>
          <a:lstStyle/>
          <a:p>
            <a:pPr>
              <a:buNone/>
            </a:pPr>
            <a:r>
              <a:rPr lang="de-DE" dirty="0" smtClean="0"/>
              <a:t>	</a:t>
            </a:r>
            <a:br>
              <a:rPr lang="de-DE" dirty="0" smtClean="0"/>
            </a:br>
            <a:r>
              <a:rPr lang="de-DE" sz="2400" dirty="0" smtClean="0"/>
              <a:t>Ein Mitglied kann helfen Menschenrechtsverletzungen zu beenden.</a:t>
            </a:r>
            <a:br>
              <a:rPr lang="de-DE" sz="2400" dirty="0" smtClean="0"/>
            </a:br>
            <a:r>
              <a:rPr lang="de-DE" sz="2400" dirty="0" smtClean="0"/>
              <a:t/>
            </a:r>
            <a:br>
              <a:rPr lang="de-DE" sz="2400" dirty="0" smtClean="0"/>
            </a:br>
            <a:r>
              <a:rPr lang="de-DE" sz="2400" dirty="0" smtClean="0"/>
              <a:t>Ein Mitglied kann helfen die dafür </a:t>
            </a:r>
            <a:br>
              <a:rPr lang="de-DE" sz="2400" dirty="0" smtClean="0"/>
            </a:br>
            <a:r>
              <a:rPr lang="de-DE" sz="2400" dirty="0" smtClean="0"/>
              <a:t>Verantwortlichen zur Rechenschaft zu ziehen</a:t>
            </a:r>
            <a:br>
              <a:rPr lang="de-DE" sz="2400" dirty="0" smtClean="0"/>
            </a:br>
            <a:r>
              <a:rPr lang="de-DE" sz="2400" dirty="0" smtClean="0"/>
              <a:t/>
            </a:r>
            <a:br>
              <a:rPr lang="de-DE" sz="2400" dirty="0" smtClean="0"/>
            </a:br>
            <a:r>
              <a:rPr lang="de-DE" sz="2400" dirty="0" smtClean="0"/>
              <a:t>Ein Mitglied kann den Opfern von Menschenrechtsverletzungen eine Stimme geben.</a:t>
            </a:r>
            <a:br>
              <a:rPr lang="de-DE" sz="2400" dirty="0" smtClean="0"/>
            </a:br>
            <a:r>
              <a:rPr lang="de-DE" sz="2400" dirty="0" smtClean="0"/>
              <a:t/>
            </a:r>
            <a:br>
              <a:rPr lang="de-DE" sz="2400" dirty="0" smtClean="0"/>
            </a:br>
            <a:r>
              <a:rPr lang="de-DE" sz="2400" dirty="0" smtClean="0"/>
              <a:t>Ein Mitglied ist Teil von Amnesty International, der größten Menschenrechtsorganisation der Welt</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dirty="0" smtClean="0"/>
              <a:t>	</a:t>
            </a:r>
          </a:p>
          <a:p>
            <a:pPr>
              <a:buNone/>
            </a:pPr>
            <a:r>
              <a:rPr lang="de-DE" dirty="0" smtClean="0"/>
              <a:t>	</a:t>
            </a: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46</a:t>
            </a:fld>
            <a:endParaRPr lang="de-DE"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Was machen wir?</a:t>
            </a:r>
            <a:endParaRPr lang="de-DE" b="1" dirty="0"/>
          </a:p>
        </p:txBody>
      </p:sp>
      <p:sp>
        <p:nvSpPr>
          <p:cNvPr id="3" name="Inhaltsplatzhalter 2"/>
          <p:cNvSpPr>
            <a:spLocks noGrp="1"/>
          </p:cNvSpPr>
          <p:nvPr>
            <p:ph idx="1"/>
          </p:nvPr>
        </p:nvSpPr>
        <p:spPr>
          <a:xfrm>
            <a:off x="539553" y="1628800"/>
            <a:ext cx="7992887" cy="4392488"/>
          </a:xfrm>
        </p:spPr>
        <p:txBody>
          <a:bodyPr/>
          <a:lstStyle/>
          <a:p>
            <a:pPr>
              <a:buNone/>
            </a:pPr>
            <a:r>
              <a:rPr lang="de-DE" dirty="0" smtClean="0"/>
              <a:t>	Einen Menschenrechtsverletzer kann man am ehesten treffen indem man die begangenen Menschenrechtsverletzungen  öffentlich macht.</a:t>
            </a:r>
            <a:br>
              <a:rPr lang="de-DE" dirty="0" smtClean="0"/>
            </a:br>
            <a:endParaRPr lang="de-DE" dirty="0" smtClean="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47</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Was machen wir?</a:t>
            </a:r>
            <a:endParaRPr lang="de-DE" b="1" dirty="0"/>
          </a:p>
        </p:txBody>
      </p:sp>
      <p:sp>
        <p:nvSpPr>
          <p:cNvPr id="3" name="Inhaltsplatzhalter 2"/>
          <p:cNvSpPr>
            <a:spLocks noGrp="1"/>
          </p:cNvSpPr>
          <p:nvPr>
            <p:ph idx="1"/>
          </p:nvPr>
        </p:nvSpPr>
        <p:spPr>
          <a:xfrm>
            <a:off x="539553" y="1628800"/>
            <a:ext cx="7992887" cy="4392488"/>
          </a:xfrm>
        </p:spPr>
        <p:txBody>
          <a:bodyPr/>
          <a:lstStyle/>
          <a:p>
            <a:pPr>
              <a:buNone/>
            </a:pPr>
            <a:r>
              <a:rPr lang="de-DE" dirty="0" smtClean="0"/>
              <a:t>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In der Regel haben unsere Aktivitäten zum Ziel die Bevölkerung zu informieren und dadurch die Menschen zu veranlassen Briefe, Postkarten, Petitionen  an die Menschenrechtsverletzer zu schreiben.</a:t>
            </a:r>
            <a:br>
              <a:rPr lang="de-DE" dirty="0" smtClean="0"/>
            </a:br>
            <a:endParaRPr lang="de-DE" dirty="0" smtClean="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48</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Was machen wir?</a:t>
            </a:r>
            <a:endParaRPr lang="de-DE" b="1" dirty="0"/>
          </a:p>
        </p:txBody>
      </p:sp>
      <p:sp>
        <p:nvSpPr>
          <p:cNvPr id="3" name="Inhaltsplatzhalter 2"/>
          <p:cNvSpPr>
            <a:spLocks noGrp="1"/>
          </p:cNvSpPr>
          <p:nvPr>
            <p:ph idx="1"/>
          </p:nvPr>
        </p:nvSpPr>
        <p:spPr>
          <a:xfrm>
            <a:off x="539553" y="1628800"/>
            <a:ext cx="7992887" cy="4392488"/>
          </a:xfrm>
        </p:spPr>
        <p:txBody>
          <a:bodyPr/>
          <a:lstStyle/>
          <a:p>
            <a:pPr>
              <a:buNone/>
            </a:pPr>
            <a:r>
              <a:rPr lang="de-DE" dirty="0" smtClean="0"/>
              <a:t>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Natürlich schreiben wir auch selbst Briefe, Postkarten und Petitionen an die Behörden. </a:t>
            </a:r>
            <a:br>
              <a:rPr lang="de-DE" dirty="0" smtClean="0"/>
            </a:br>
            <a:r>
              <a:rPr lang="de-DE" dirty="0" smtClean="0"/>
              <a:t/>
            </a:r>
            <a:br>
              <a:rPr lang="de-DE" dirty="0" smtClean="0"/>
            </a:br>
            <a:endParaRPr lang="de-DE" dirty="0" smtClean="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49</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755576" y="1484784"/>
            <a:ext cx="7560840" cy="4248472"/>
          </a:xfrm>
        </p:spPr>
        <p:txBody>
          <a:bodyPr/>
          <a:lstStyle/>
          <a:p>
            <a:pPr>
              <a:buNone/>
            </a:pPr>
            <a:r>
              <a:rPr lang="de-DE" dirty="0" smtClean="0"/>
              <a:t>	</a:t>
            </a:r>
          </a:p>
          <a:p>
            <a:pPr>
              <a:buNone/>
            </a:pPr>
            <a:r>
              <a:rPr lang="de-DE" dirty="0" smtClean="0"/>
              <a:t>	</a:t>
            </a:r>
          </a:p>
          <a:p>
            <a:pPr>
              <a:buNone/>
            </a:pPr>
            <a:r>
              <a:rPr lang="de-DE" dirty="0" smtClean="0"/>
              <a:t/>
            </a:r>
            <a:br>
              <a:rPr lang="de-DE" dirty="0" smtClean="0"/>
            </a:br>
            <a:r>
              <a:rPr lang="de-DE" dirty="0" smtClean="0"/>
              <a:t/>
            </a:r>
            <a:br>
              <a:rPr lang="de-DE" dirty="0" smtClean="0"/>
            </a:br>
            <a:endParaRPr lang="de-DE" dirty="0" smtClean="0"/>
          </a:p>
          <a:p>
            <a:pPr>
              <a:buNone/>
            </a:pPr>
            <a:endParaRPr lang="de-DE" dirty="0" smtClean="0"/>
          </a:p>
          <a:p>
            <a:pPr>
              <a:buNone/>
            </a:pPr>
            <a:r>
              <a:rPr lang="de-DE" dirty="0" smtClean="0"/>
              <a:t/>
            </a:r>
            <a:br>
              <a:rPr lang="de-DE" dirty="0" smtClean="0"/>
            </a:br>
            <a:r>
              <a:rPr lang="de-DE" dirty="0" smtClean="0"/>
              <a:t>Die Menschenrechte sind überall auf der Welt für alle Menschen gültig.</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5</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Was machen wir?</a:t>
            </a:r>
            <a:endParaRPr lang="de-DE" b="1" dirty="0"/>
          </a:p>
        </p:txBody>
      </p:sp>
      <p:sp>
        <p:nvSpPr>
          <p:cNvPr id="3" name="Inhaltsplatzhalter 2"/>
          <p:cNvSpPr>
            <a:spLocks noGrp="1"/>
          </p:cNvSpPr>
          <p:nvPr>
            <p:ph idx="1"/>
          </p:nvPr>
        </p:nvSpPr>
        <p:spPr>
          <a:xfrm>
            <a:off x="539553" y="1628800"/>
            <a:ext cx="7992887" cy="4392488"/>
          </a:xfrm>
        </p:spPr>
        <p:txBody>
          <a:bodyPr/>
          <a:lstStyle/>
          <a:p>
            <a:pPr>
              <a:buNone/>
            </a:pPr>
            <a:r>
              <a:rPr lang="de-DE" dirty="0" smtClean="0"/>
              <a:t>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Spenden sammeln zur Finanzierung der  Aufgaben der Sektion</a:t>
            </a:r>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50</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Was machen wir?</a:t>
            </a:r>
            <a:endParaRPr lang="de-DE" b="1" dirty="0"/>
          </a:p>
        </p:txBody>
      </p:sp>
      <p:sp>
        <p:nvSpPr>
          <p:cNvPr id="3" name="Inhaltsplatzhalter 2"/>
          <p:cNvSpPr>
            <a:spLocks noGrp="1"/>
          </p:cNvSpPr>
          <p:nvPr>
            <p:ph idx="1"/>
          </p:nvPr>
        </p:nvSpPr>
        <p:spPr>
          <a:xfrm>
            <a:off x="539553" y="1628800"/>
            <a:ext cx="7992887" cy="4392488"/>
          </a:xfrm>
        </p:spPr>
        <p:txBody>
          <a:bodyPr/>
          <a:lstStyle/>
          <a:p>
            <a:pPr>
              <a:buNone/>
            </a:pPr>
            <a:r>
              <a:rPr lang="de-DE" dirty="0" smtClean="0"/>
              <a:t>	Einen Menschenrechtsverletzer kann man am ehesten treffen indem man die begangenen Menschenrechtsverletzungen  öffentlich macht.</a:t>
            </a:r>
            <a:br>
              <a:rPr lang="de-DE" dirty="0" smtClean="0"/>
            </a:br>
            <a:r>
              <a:rPr lang="de-DE" dirty="0" smtClean="0"/>
              <a:t/>
            </a:r>
            <a:br>
              <a:rPr lang="de-DE" dirty="0" smtClean="0"/>
            </a:br>
            <a:r>
              <a:rPr lang="de-DE" dirty="0" smtClean="0"/>
              <a:t>In der Regel haben unsere Aktivitäten zum Ziel die Bevölkerung zu informieren und dadurch die Menschen zu veranlassen Briefe, Postkarten, Petitionen  an die </a:t>
            </a:r>
            <a:r>
              <a:rPr lang="de-DE" dirty="0" err="1" smtClean="0"/>
              <a:t>Menschenrechtsverletzer</a:t>
            </a:r>
            <a:r>
              <a:rPr lang="de-DE" dirty="0" smtClean="0"/>
              <a:t> zu schreiben.</a:t>
            </a:r>
            <a:br>
              <a:rPr lang="de-DE" dirty="0" smtClean="0"/>
            </a:br>
            <a:r>
              <a:rPr lang="de-DE" dirty="0" smtClean="0"/>
              <a:t/>
            </a:r>
            <a:br>
              <a:rPr lang="de-DE" dirty="0" smtClean="0"/>
            </a:br>
            <a:r>
              <a:rPr lang="de-DE" dirty="0" smtClean="0"/>
              <a:t>Natürlich schreiben wir auch selbst Briefe, Postkarten und Petitionen an </a:t>
            </a:r>
            <a:r>
              <a:rPr lang="de-DE" smtClean="0"/>
              <a:t>die Behörden. </a:t>
            </a:r>
            <a:r>
              <a:rPr lang="de-DE" dirty="0" smtClean="0"/>
              <a:t/>
            </a:r>
            <a:br>
              <a:rPr lang="de-DE" dirty="0" smtClean="0"/>
            </a:br>
            <a:r>
              <a:rPr lang="de-DE" dirty="0" smtClean="0"/>
              <a:t/>
            </a:r>
            <a:br>
              <a:rPr lang="de-DE" dirty="0" smtClean="0"/>
            </a:br>
            <a:r>
              <a:rPr lang="de-DE" dirty="0" smtClean="0"/>
              <a:t>Spenden sammeln zur Finanzierung der  Aufgaben der Sektion</a:t>
            </a:r>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51</a:t>
            </a:fld>
            <a:endParaRPr lang="de-DE" dirty="0"/>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Was machen wir?</a:t>
            </a:r>
            <a:endParaRPr lang="de-DE" b="1" dirty="0"/>
          </a:p>
        </p:txBody>
      </p:sp>
      <p:sp>
        <p:nvSpPr>
          <p:cNvPr id="3" name="Inhaltsplatzhalter 2"/>
          <p:cNvSpPr>
            <a:spLocks noGrp="1"/>
          </p:cNvSpPr>
          <p:nvPr>
            <p:ph idx="1"/>
          </p:nvPr>
        </p:nvSpPr>
        <p:spPr>
          <a:xfrm>
            <a:off x="251520" y="1412776"/>
            <a:ext cx="8496943" cy="4392488"/>
          </a:xfrm>
        </p:spPr>
        <p:txBody>
          <a:bodyPr/>
          <a:lstStyle/>
          <a:p>
            <a:pP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Es sind die Unterschriften von gewöhnlichen Menschen, die Regierungen daran erinnern, dass sie nicht tun können was sie wollen. Unterschriften wie Eure, die außergewöhnliches leisten.</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52</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Was machen wir?</a:t>
            </a:r>
            <a:endParaRPr lang="de-DE" b="1" dirty="0"/>
          </a:p>
        </p:txBody>
      </p:sp>
      <p:sp>
        <p:nvSpPr>
          <p:cNvPr id="3" name="Inhaltsplatzhalter 2"/>
          <p:cNvSpPr>
            <a:spLocks noGrp="1"/>
          </p:cNvSpPr>
          <p:nvPr>
            <p:ph idx="1"/>
          </p:nvPr>
        </p:nvSpPr>
        <p:spPr>
          <a:xfrm>
            <a:off x="251520" y="1412776"/>
            <a:ext cx="8496943" cy="4392488"/>
          </a:xfrm>
        </p:spPr>
        <p:txBody>
          <a:bodyPr/>
          <a:lstStyle/>
          <a:p>
            <a:pP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Deshalb kämpfen wir gemeinsam mit Euch gegen Unterdrückung und Willkür. Und das werden wir auch in Zukunft tun. Denn zusammen sind wir die größte Menschenrechtsbewegung der Welt und können etwas bewegen.</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53</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Was machen wir?</a:t>
            </a:r>
            <a:endParaRPr lang="de-DE" b="1" dirty="0"/>
          </a:p>
        </p:txBody>
      </p:sp>
      <p:sp>
        <p:nvSpPr>
          <p:cNvPr id="3" name="Inhaltsplatzhalter 2"/>
          <p:cNvSpPr>
            <a:spLocks noGrp="1"/>
          </p:cNvSpPr>
          <p:nvPr>
            <p:ph idx="1"/>
          </p:nvPr>
        </p:nvSpPr>
        <p:spPr>
          <a:xfrm>
            <a:off x="251520" y="1412776"/>
            <a:ext cx="8496943" cy="4392488"/>
          </a:xfrm>
        </p:spPr>
        <p:txBody>
          <a:bodyPr/>
          <a:lstStyle/>
          <a:p>
            <a:pP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Es sind die Unterschriften von gewöhnlichen Menschen wie Euch, die Regierungen daran erinnern, dass sie nicht tun können was sie wollen. Unterschriften wie Eure, die außergewöhnliches leisten.</a:t>
            </a:r>
            <a:br>
              <a:rPr lang="de-DE" dirty="0" smtClean="0"/>
            </a:br>
            <a:r>
              <a:rPr lang="de-DE" dirty="0" smtClean="0"/>
              <a:t/>
            </a:r>
            <a:br>
              <a:rPr lang="de-DE" dirty="0" smtClean="0"/>
            </a:br>
            <a:r>
              <a:rPr lang="de-DE" dirty="0" smtClean="0"/>
              <a:t>Deshalb kämpfen wir gemeinsam mit Euch gegen Unterdrückung und Willkür. Und das werden wir auch in Zukunft tun. Denn zusammen sind wir die größte Menschenrechtsbewegung der Welt und können etwas bewegen.</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54</a:t>
            </a:fld>
            <a:endParaRPr lang="de-DE" dirty="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ctr" eaLnBrk="1" hangingPunct="1"/>
            <a:r>
              <a:rPr lang="de-DE" dirty="0" smtClean="0"/>
              <a:t>Einen herzlichen Dank</a:t>
            </a:r>
          </a:p>
        </p:txBody>
      </p:sp>
      <p:sp>
        <p:nvSpPr>
          <p:cNvPr id="132099" name="Rectangle 3"/>
          <p:cNvSpPr>
            <a:spLocks noGrp="1" noChangeArrowheads="1"/>
          </p:cNvSpPr>
          <p:nvPr>
            <p:ph type="body" idx="1"/>
          </p:nvPr>
        </p:nvSpPr>
        <p:spPr/>
        <p:txBody>
          <a:bodyPr/>
          <a:lstStyle/>
          <a:p>
            <a:pPr eaLnBrk="1" hangingPunct="1">
              <a:buFont typeface="Wingdings" pitchFamily="2" charset="2"/>
              <a:buNone/>
            </a:pPr>
            <a:endParaRPr lang="de-DE" dirty="0" smtClean="0"/>
          </a:p>
          <a:p>
            <a:pPr eaLnBrk="1" hangingPunct="1">
              <a:buFont typeface="Wingdings" pitchFamily="2" charset="2"/>
              <a:buNone/>
            </a:pPr>
            <a:endParaRPr lang="de-DE" sz="2800" dirty="0" smtClean="0"/>
          </a:p>
          <a:p>
            <a:pPr eaLnBrk="1" hangingPunct="1">
              <a:buFont typeface="Wingdings" pitchFamily="2" charset="2"/>
              <a:buNone/>
            </a:pPr>
            <a:endParaRPr lang="de-DE" sz="2800" dirty="0" smtClean="0"/>
          </a:p>
          <a:p>
            <a:pPr eaLnBrk="1" hangingPunct="1">
              <a:buFont typeface="Wingdings" pitchFamily="2" charset="2"/>
              <a:buNone/>
            </a:pPr>
            <a:endParaRPr lang="de-DE" sz="2800" dirty="0" smtClean="0"/>
          </a:p>
          <a:p>
            <a:pPr eaLnBrk="1" hangingPunct="1">
              <a:buFont typeface="Wingdings" pitchFamily="2" charset="2"/>
              <a:buNone/>
            </a:pPr>
            <a:r>
              <a:rPr lang="de-DE" sz="2800" dirty="0" smtClean="0"/>
              <a:t>für das geduldige Zuhören und Mitdenken!</a:t>
            </a:r>
          </a:p>
          <a:p>
            <a:pPr eaLnBrk="1" hangingPunct="1">
              <a:buFont typeface="Wingdings" pitchFamily="2" charset="2"/>
              <a:buNone/>
            </a:pPr>
            <a:endParaRPr lang="de-DE" dirty="0" smtClean="0"/>
          </a:p>
          <a:p>
            <a:pPr eaLnBrk="1" hangingPunct="1">
              <a:buFont typeface="Wingdings" pitchFamily="2" charset="2"/>
              <a:buNone/>
            </a:pPr>
            <a:endParaRPr lang="de-DE" dirty="0" smtClean="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55</a:t>
            </a:fld>
            <a:endParaRPr lang="de-DE" dirty="0"/>
          </a:p>
        </p:txBody>
      </p:sp>
    </p:spTree>
  </p:cSld>
  <p:clrMapOvr>
    <a:masterClrMapping/>
  </p:clrMapOvr>
  <p:transition spd="slow">
    <p:fade thruBlk="1"/>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755576" y="1484784"/>
            <a:ext cx="7560840" cy="4248472"/>
          </a:xfrm>
        </p:spPr>
        <p:txBody>
          <a:bodyPr/>
          <a:lstStyle/>
          <a:p>
            <a:pPr>
              <a:buNone/>
            </a:pPr>
            <a:r>
              <a:rPr lang="de-DE" dirty="0" smtClean="0"/>
              <a:t>	</a:t>
            </a:r>
          </a:p>
          <a:p>
            <a:pPr>
              <a:buNone/>
            </a:pPr>
            <a:r>
              <a:rPr lang="de-DE" dirty="0" smtClean="0"/>
              <a:t>	</a:t>
            </a:r>
          </a:p>
          <a:p>
            <a:pPr>
              <a:buNone/>
            </a:pPr>
            <a:r>
              <a:rPr lang="de-DE" dirty="0" smtClean="0"/>
              <a:t/>
            </a:r>
            <a:br>
              <a:rPr lang="de-DE" dirty="0" smtClean="0"/>
            </a:br>
            <a:endParaRPr lang="de-DE" dirty="0" smtClean="0"/>
          </a:p>
          <a:p>
            <a:pPr>
              <a:buNone/>
            </a:pPr>
            <a:endParaRPr lang="de-DE" dirty="0" smtClean="0"/>
          </a:p>
          <a:p>
            <a:pPr>
              <a:buNone/>
            </a:pPr>
            <a:endParaRPr lang="de-DE" dirty="0" smtClean="0"/>
          </a:p>
          <a:p>
            <a:pPr>
              <a:buNone/>
            </a:pPr>
            <a:r>
              <a:rPr lang="de-DE" dirty="0" smtClean="0"/>
              <a:t/>
            </a:r>
            <a:br>
              <a:rPr lang="de-DE" dirty="0" smtClean="0"/>
            </a:br>
            <a:endParaRPr lang="de-DE" dirty="0" smtClean="0"/>
          </a:p>
          <a:p>
            <a:pPr>
              <a:buNone/>
            </a:pPr>
            <a:r>
              <a:rPr lang="de-DE" dirty="0" smtClean="0"/>
              <a:t>	Jeder Mensch ist dazu verpflichtet die Menschenrechte des anderen zu respektieren.</a:t>
            </a:r>
            <a:br>
              <a:rPr lang="de-DE" dirty="0" smtClean="0"/>
            </a:b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6</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755576" y="1484784"/>
            <a:ext cx="7560840" cy="4248472"/>
          </a:xfrm>
        </p:spPr>
        <p:txBody>
          <a:bodyPr/>
          <a:lstStyle/>
          <a:p>
            <a:pPr>
              <a:buNone/>
            </a:pPr>
            <a:r>
              <a:rPr lang="de-DE" dirty="0" smtClean="0"/>
              <a:t>	</a:t>
            </a:r>
          </a:p>
          <a:p>
            <a:pPr>
              <a:buNone/>
            </a:pPr>
            <a:r>
              <a:rPr lang="de-DE" dirty="0" smtClean="0"/>
              <a:t>	Menschenrechte sind Rechte des Menschen gegenüber dem Staat.</a:t>
            </a:r>
            <a:br>
              <a:rPr lang="de-DE" dirty="0" smtClean="0"/>
            </a:br>
            <a:r>
              <a:rPr lang="de-DE" dirty="0" smtClean="0"/>
              <a:t/>
            </a:r>
            <a:br>
              <a:rPr lang="de-DE" dirty="0" smtClean="0"/>
            </a:br>
            <a:r>
              <a:rPr lang="de-DE" dirty="0" smtClean="0"/>
              <a:t>Menschenrechte haben zum Ziel, die Würde jedes Menschen gegenüber der Willkür des Staates zu schützen. </a:t>
            </a:r>
            <a:br>
              <a:rPr lang="de-DE" dirty="0" smtClean="0"/>
            </a:br>
            <a:r>
              <a:rPr lang="de-DE" dirty="0" smtClean="0"/>
              <a:t/>
            </a:r>
            <a:br>
              <a:rPr lang="de-DE" dirty="0" smtClean="0"/>
            </a:br>
            <a:r>
              <a:rPr lang="de-DE" dirty="0" smtClean="0"/>
              <a:t>Die Menschenrechte sind überall für alle Menschen gültig.</a:t>
            </a:r>
            <a:br>
              <a:rPr lang="de-DE" dirty="0" smtClean="0"/>
            </a:br>
            <a:r>
              <a:rPr lang="de-DE" dirty="0" smtClean="0"/>
              <a:t/>
            </a:r>
            <a:br>
              <a:rPr lang="de-DE" dirty="0" smtClean="0"/>
            </a:br>
            <a:r>
              <a:rPr lang="de-DE" dirty="0" smtClean="0"/>
              <a:t>Jeder Mensch ist dazu verpflichtet die Menschenrechte des anderen zu respektieren.</a:t>
            </a:r>
            <a:br>
              <a:rPr lang="de-DE" dirty="0" smtClean="0"/>
            </a:b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7</a:t>
            </a:fld>
            <a:endParaRPr lang="de-DE"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899592" y="1340768"/>
            <a:ext cx="8064896" cy="5040560"/>
          </a:xfrm>
        </p:spPr>
        <p:txBody>
          <a:bodyPr/>
          <a:lstStyle/>
          <a:p>
            <a:pPr>
              <a:buNone/>
            </a:pPr>
            <a:r>
              <a:rPr lang="de-DE" dirty="0" smtClean="0"/>
              <a:t>Die Menschenrechte stehen in der „Allgemeinen Erklärung der</a:t>
            </a:r>
          </a:p>
          <a:p>
            <a:pPr>
              <a:buNone/>
            </a:pPr>
            <a:r>
              <a:rPr lang="de-DE" dirty="0" smtClean="0"/>
              <a:t>Menschenrechte „  (AEMR) der Vereinten Nationen</a:t>
            </a:r>
          </a:p>
          <a:p>
            <a:pPr>
              <a:buNone/>
            </a:pPr>
            <a:endParaRPr lang="de-DE" sz="1000" dirty="0" smtClean="0"/>
          </a:p>
          <a:p>
            <a:pPr>
              <a:buNone/>
            </a:pPr>
            <a:endParaRPr lang="de-DE" dirty="0" smtClean="0"/>
          </a:p>
          <a:p>
            <a:pPr>
              <a:buNone/>
            </a:pPr>
            <a:endParaRPr lang="de-DE" dirty="0" smtClean="0"/>
          </a:p>
          <a:p>
            <a:pPr>
              <a:buNone/>
            </a:pP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8</a:t>
            </a:fld>
            <a:endParaRPr lang="de-DE" dirty="0"/>
          </a:p>
        </p:txBody>
      </p:sp>
    </p:spTree>
  </p:cSld>
  <p:clrMapOvr>
    <a:masterClrMapping/>
  </p:clrMapOvr>
  <p:transition spd="slow">
    <p:dissolve/>
    <p:sndAc>
      <p:stSnd>
        <p:snd r:embed="rId3"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b="1" dirty="0" smtClean="0"/>
              <a:t>Menschenrechte</a:t>
            </a:r>
            <a:endParaRPr lang="de-DE" sz="3600" dirty="0"/>
          </a:p>
        </p:txBody>
      </p:sp>
      <p:sp>
        <p:nvSpPr>
          <p:cNvPr id="3" name="Inhaltsplatzhalter 2"/>
          <p:cNvSpPr>
            <a:spLocks noGrp="1"/>
          </p:cNvSpPr>
          <p:nvPr>
            <p:ph idx="1"/>
          </p:nvPr>
        </p:nvSpPr>
        <p:spPr>
          <a:xfrm>
            <a:off x="899592" y="1340768"/>
            <a:ext cx="8064896" cy="5040560"/>
          </a:xfrm>
        </p:spPr>
        <p:txBody>
          <a:bodyPr/>
          <a:lstStyle/>
          <a:p>
            <a:pPr>
              <a:buNone/>
            </a:pPr>
            <a:endParaRPr lang="de-DE" dirty="0" smtClean="0"/>
          </a:p>
          <a:p>
            <a:pPr>
              <a:buNone/>
            </a:pPr>
            <a:endParaRPr lang="de-DE" sz="1000" dirty="0" smtClean="0"/>
          </a:p>
          <a:p>
            <a:pPr>
              <a:buNone/>
            </a:pPr>
            <a:endParaRPr lang="de-DE" sz="1000" dirty="0" smtClean="0"/>
          </a:p>
          <a:p>
            <a:pPr>
              <a:buNone/>
            </a:pPr>
            <a:endParaRPr lang="de-DE" sz="1000" dirty="0" smtClean="0"/>
          </a:p>
          <a:p>
            <a:pPr>
              <a:buNone/>
            </a:pPr>
            <a:r>
              <a:rPr lang="de-DE" dirty="0" smtClean="0"/>
              <a:t>Menschenrechte sind z.B.:</a:t>
            </a:r>
          </a:p>
          <a:p>
            <a:pPr>
              <a:buNone/>
            </a:pPr>
            <a:endParaRPr lang="de-DE" sz="1000" dirty="0" smtClean="0"/>
          </a:p>
          <a:p>
            <a:pPr>
              <a:buNone/>
            </a:pPr>
            <a:r>
              <a:rPr lang="de-DE" dirty="0" smtClean="0"/>
              <a:t>- Recht auf Leben, Freiheit und Sicherheit der Person.  Art. 3 AEMR</a:t>
            </a:r>
          </a:p>
          <a:p>
            <a:pPr>
              <a:buNone/>
            </a:pPr>
            <a:endParaRPr lang="de-DE" sz="1000" dirty="0" smtClean="0"/>
          </a:p>
          <a:p>
            <a:pPr>
              <a:buNone/>
            </a:pPr>
            <a:endParaRPr lang="de-DE" dirty="0" smtClean="0"/>
          </a:p>
          <a:p>
            <a:pPr>
              <a:buNone/>
            </a:pPr>
            <a:endParaRPr lang="de-DE" dirty="0" smtClean="0"/>
          </a:p>
          <a:p>
            <a:pPr>
              <a:buNone/>
            </a:pPr>
            <a:endParaRPr lang="de-DE" dirty="0" smtClean="0"/>
          </a:p>
          <a:p>
            <a:pPr>
              <a:buNone/>
            </a:pPr>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dirty="0" smtClean="0"/>
              <a:t>Die Aufgaben, die Arbeitsweise und die Struktur von Amnesty International</a:t>
            </a:r>
            <a:endParaRPr lang="de-DE" dirty="0"/>
          </a:p>
        </p:txBody>
      </p:sp>
      <p:sp>
        <p:nvSpPr>
          <p:cNvPr id="5" name="Foliennummernplatzhalter 4"/>
          <p:cNvSpPr>
            <a:spLocks noGrp="1"/>
          </p:cNvSpPr>
          <p:nvPr>
            <p:ph type="sldNum" sz="quarter" idx="12"/>
          </p:nvPr>
        </p:nvSpPr>
        <p:spPr/>
        <p:txBody>
          <a:bodyPr/>
          <a:lstStyle/>
          <a:p>
            <a:pPr>
              <a:defRPr/>
            </a:pPr>
            <a:fld id="{5074AF80-E29F-4118-841D-1D873258D6C6}" type="slidenum">
              <a:rPr lang="de-DE" smtClean="0"/>
              <a:pPr>
                <a:defRPr/>
              </a:pPr>
              <a:t>9</a:t>
            </a:fld>
            <a:endParaRPr lang="de-DE" dirty="0"/>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theme/theme1.xml><?xml version="1.0" encoding="utf-8"?>
<a:theme xmlns:a="http://schemas.openxmlformats.org/drawingml/2006/main" name="Achsen">
  <a:themeElements>
    <a:clrScheme name="Achsen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chs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hsen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chsen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chsen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chsen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chsen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chsen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chsen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chsen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0</TotalTime>
  <Words>1481</Words>
  <Application>Microsoft Office PowerPoint</Application>
  <PresentationFormat>Bildschirmpräsentation (4:3)</PresentationFormat>
  <Paragraphs>402</Paragraphs>
  <Slides>55</Slides>
  <Notes>23</Notes>
  <HiddenSlides>0</HiddenSlides>
  <MMClips>0</MMClips>
  <ScaleCrop>false</ScaleCrop>
  <HeadingPairs>
    <vt:vector size="4" baseType="variant">
      <vt:variant>
        <vt:lpstr>Design</vt:lpstr>
      </vt:variant>
      <vt:variant>
        <vt:i4>1</vt:i4>
      </vt:variant>
      <vt:variant>
        <vt:lpstr>Folientitel</vt:lpstr>
      </vt:variant>
      <vt:variant>
        <vt:i4>55</vt:i4>
      </vt:variant>
    </vt:vector>
  </HeadingPairs>
  <TitlesOfParts>
    <vt:vector size="56" baseType="lpstr">
      <vt:lpstr>Achsen</vt:lpstr>
      <vt:lpstr>   Die Aufgaben und die Arbeitsweise einer Amnesty - Gruppe</vt:lpstr>
      <vt:lpstr>Inhalt</vt:lpstr>
      <vt:lpstr>Menschenrechte</vt:lpstr>
      <vt:lpstr>Menschenrechte</vt:lpstr>
      <vt:lpstr>Menschenrechte</vt:lpstr>
      <vt:lpstr>Menschenrechte</vt:lpstr>
      <vt:lpstr>Menschenrechte</vt:lpstr>
      <vt:lpstr>Menschenrechte</vt:lpstr>
      <vt:lpstr>Menschenrechte</vt:lpstr>
      <vt:lpstr>Menschenrechte</vt:lpstr>
      <vt:lpstr>Menschenrechte</vt:lpstr>
      <vt:lpstr>Menschenrechte</vt:lpstr>
      <vt:lpstr>Menschenrechte</vt:lpstr>
      <vt:lpstr>Was will Amnesty International</vt:lpstr>
      <vt:lpstr>Was will Amnesty International</vt:lpstr>
      <vt:lpstr>Was will Amnesty International</vt:lpstr>
      <vt:lpstr>Was will Amnesty International</vt:lpstr>
      <vt:lpstr>Die Organisation Amnesty International</vt:lpstr>
      <vt:lpstr>Die Organisation Amnesty International</vt:lpstr>
      <vt:lpstr>Die Organisation Amnesty International</vt:lpstr>
      <vt:lpstr>Die Organisation Amnesty International</vt:lpstr>
      <vt:lpstr>Die Organisation Amnesty International</vt:lpstr>
      <vt:lpstr>Research…</vt:lpstr>
      <vt:lpstr>Research…</vt:lpstr>
      <vt:lpstr>Research…</vt:lpstr>
      <vt:lpstr>Research…</vt:lpstr>
      <vt:lpstr>Die Internationale Organisation</vt:lpstr>
      <vt:lpstr>Die Internationale Organisation</vt:lpstr>
      <vt:lpstr>Die Internationale Organisation</vt:lpstr>
      <vt:lpstr>Die Internationale Organisation</vt:lpstr>
      <vt:lpstr>Die Internationale Organisation</vt:lpstr>
      <vt:lpstr>Die Internationale Organisation</vt:lpstr>
      <vt:lpstr>Die Sektion der Bundesrepublik Deutschland</vt:lpstr>
      <vt:lpstr>Die Sektion der Bundesrepublik Deutschland</vt:lpstr>
      <vt:lpstr>Die Sektion der Bundesrepublik Deutschland</vt:lpstr>
      <vt:lpstr>Die Sektion der Bundesrepublik Deutschland</vt:lpstr>
      <vt:lpstr>Die Sektion der Bundesrepublik Deutschland</vt:lpstr>
      <vt:lpstr>Koordinationsgruppen</vt:lpstr>
      <vt:lpstr>Koordinationsgruppen</vt:lpstr>
      <vt:lpstr>Koordinationsgruppen</vt:lpstr>
      <vt:lpstr>Koordinationsgruppen</vt:lpstr>
      <vt:lpstr>Mitglied werden, warum?</vt:lpstr>
      <vt:lpstr>Mitglied werden, warum?</vt:lpstr>
      <vt:lpstr>Mitglied werden, warum?</vt:lpstr>
      <vt:lpstr>Mitglied werden, warum?</vt:lpstr>
      <vt:lpstr>Mitglied werden, warum?</vt:lpstr>
      <vt:lpstr>Was machen wir?</vt:lpstr>
      <vt:lpstr>Was machen wir?</vt:lpstr>
      <vt:lpstr>Was machen wir?</vt:lpstr>
      <vt:lpstr>Was machen wir?</vt:lpstr>
      <vt:lpstr>Was machen wir?</vt:lpstr>
      <vt:lpstr>Was machen wir?</vt:lpstr>
      <vt:lpstr>Was machen wir?</vt:lpstr>
      <vt:lpstr>Was machen wir?</vt:lpstr>
      <vt:lpstr>Einen herzlichen Dank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Haftung für Suchmaschinen</dc:title>
  <dc:creator>MP</dc:creator>
  <cp:lastModifiedBy>Berthold Wagner</cp:lastModifiedBy>
  <cp:revision>563</cp:revision>
  <cp:lastPrinted>1601-01-01T00:00:00Z</cp:lastPrinted>
  <dcterms:created xsi:type="dcterms:W3CDTF">2006-11-19T17:50:38Z</dcterms:created>
  <dcterms:modified xsi:type="dcterms:W3CDTF">2013-03-29T16:51:26Z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